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 id="270" r:id="rId16"/>
    <p:sldId id="271" r:id="rId17"/>
    <p:sldId id="272" r:id="rId18"/>
    <p:sldId id="273" r:id="rId19"/>
    <p:sldId id="282" r:id="rId20"/>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6o3Uz8WauLrj8FV/MR0pjA==" hashData="0ldrz1Tt27tLE8KUYHQ/tVUehA0jXymEansykErLp0cTj/gD9vimodOKXXs39ncMV7FPIqIuUlwywXmR7vAoF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FF"/>
    <a:srgbClr val="299CFE"/>
    <a:srgbClr val="6FBDFC"/>
    <a:srgbClr val="2727FD"/>
    <a:srgbClr val="03FE83"/>
    <a:srgbClr val="21FF8B"/>
    <a:srgbClr val="0080FE"/>
    <a:srgbClr val="FFF945"/>
    <a:srgbClr val="FFD8B3"/>
    <a:srgbClr val="FEFE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283" autoAdjust="0"/>
  </p:normalViewPr>
  <p:slideViewPr>
    <p:cSldViewPr snapToGrid="0">
      <p:cViewPr varScale="1">
        <p:scale>
          <a:sx n="107" d="100"/>
          <a:sy n="107" d="100"/>
        </p:scale>
        <p:origin x="48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DB946-927A-411A-BA26-B5378AFA219C}" type="datetimeFigureOut">
              <a:rPr lang="vi-VN" smtClean="0"/>
              <a:t>22/09/2025</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F142AA-B786-4361-A0D0-A5601D635DC6}" type="slidenum">
              <a:rPr lang="vi-VN" smtClean="0"/>
              <a:t>‹#›</a:t>
            </a:fld>
            <a:endParaRPr lang="vi-VN"/>
          </a:p>
        </p:txBody>
      </p:sp>
    </p:spTree>
    <p:extLst>
      <p:ext uri="{BB962C8B-B14F-4D97-AF65-F5344CB8AC3E}">
        <p14:creationId xmlns:p14="http://schemas.microsoft.com/office/powerpoint/2010/main" val="3698132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fld id="{1FF142AA-B786-4361-A0D0-A5601D635DC6}" type="slidenum">
              <a:rPr lang="vi-VN" smtClean="0"/>
              <a:t>1</a:t>
            </a:fld>
            <a:endParaRPr lang="vi-VN"/>
          </a:p>
        </p:txBody>
      </p:sp>
    </p:spTree>
    <p:extLst>
      <p:ext uri="{BB962C8B-B14F-4D97-AF65-F5344CB8AC3E}">
        <p14:creationId xmlns:p14="http://schemas.microsoft.com/office/powerpoint/2010/main" val="1615357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Để </a:t>
            </a:r>
            <a:r>
              <a:rPr lang="vi-VN" sz="1200" b="0" i="0" u="none" strike="noStrike" kern="1200" baseline="0" dirty="0">
                <a:solidFill>
                  <a:schemeClr val="tx1"/>
                </a:solidFill>
                <a:latin typeface="+mn-lt"/>
                <a:ea typeface="+mn-ea"/>
                <a:cs typeface="+mn-cs"/>
              </a:rPr>
              <a:t>tập trung vào các nghiệp vụ có rủi ro pháp lý và tài chính cao, tránh lãng phí chi phí k. số cho các giao dịch không cần thiết =&gt; phân tích chi tiết các nghiệp vụ quan trọng của sinh viên trong trường đại học và đánh giá nhu cầu áp dụng chữ ký số (digital signature).</a:t>
            </a:r>
            <a:endParaRPr lang="vi-VN" dirty="0"/>
          </a:p>
        </p:txBody>
      </p:sp>
      <p:sp>
        <p:nvSpPr>
          <p:cNvPr id="4" name="Slide Number Placeholder 3"/>
          <p:cNvSpPr>
            <a:spLocks noGrp="1"/>
          </p:cNvSpPr>
          <p:nvPr>
            <p:ph type="sldNum" sz="quarter" idx="5"/>
          </p:nvPr>
        </p:nvSpPr>
        <p:spPr/>
        <p:txBody>
          <a:bodyPr/>
          <a:lstStyle/>
          <a:p>
            <a:fld id="{1FF142AA-B786-4361-A0D0-A5601D635DC6}" type="slidenum">
              <a:rPr lang="vi-VN" smtClean="0"/>
              <a:t>7</a:t>
            </a:fld>
            <a:endParaRPr lang="vi-VN"/>
          </a:p>
        </p:txBody>
      </p:sp>
    </p:spTree>
    <p:extLst>
      <p:ext uri="{BB962C8B-B14F-4D97-AF65-F5344CB8AC3E}">
        <p14:creationId xmlns:p14="http://schemas.microsoft.com/office/powerpoint/2010/main" val="2443906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6742C-005F-7F8A-D673-EFF809B579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C7599883-AF9C-0D57-79C8-DEA0886131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5292D5B6-24E2-79A1-19D0-59B42CB5C423}"/>
              </a:ext>
            </a:extLst>
          </p:cNvPr>
          <p:cNvSpPr>
            <a:spLocks noGrp="1"/>
          </p:cNvSpPr>
          <p:nvPr>
            <p:ph type="dt" sz="half" idx="10"/>
          </p:nvPr>
        </p:nvSpPr>
        <p:spPr/>
        <p:txBody>
          <a:bodyPr/>
          <a:lstStyle/>
          <a:p>
            <a:fld id="{2C3CC11D-CA9D-4866-8FB3-EC5921EE31D2}" type="datetimeFigureOut">
              <a:rPr lang="vi-VN" smtClean="0"/>
              <a:t>22/09/2025</a:t>
            </a:fld>
            <a:endParaRPr lang="vi-VN"/>
          </a:p>
        </p:txBody>
      </p:sp>
      <p:sp>
        <p:nvSpPr>
          <p:cNvPr id="5" name="Footer Placeholder 4">
            <a:extLst>
              <a:ext uri="{FF2B5EF4-FFF2-40B4-BE49-F238E27FC236}">
                <a16:creationId xmlns:a16="http://schemas.microsoft.com/office/drawing/2014/main" id="{7B2BFA2C-F079-AD9B-60EA-E81A8B1B4DFF}"/>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B8353F48-A74A-FCC4-483A-6653A510C8FB}"/>
              </a:ext>
            </a:extLst>
          </p:cNvPr>
          <p:cNvSpPr>
            <a:spLocks noGrp="1"/>
          </p:cNvSpPr>
          <p:nvPr>
            <p:ph type="sldNum" sz="quarter" idx="12"/>
          </p:nvPr>
        </p:nvSpPr>
        <p:spPr/>
        <p:txBody>
          <a:bodyPr/>
          <a:lstStyle/>
          <a:p>
            <a:fld id="{0E55D690-DCB8-48B5-8A61-150B2239C655}" type="slidenum">
              <a:rPr lang="vi-VN" smtClean="0"/>
              <a:t>‹#›</a:t>
            </a:fld>
            <a:endParaRPr lang="vi-VN"/>
          </a:p>
        </p:txBody>
      </p:sp>
    </p:spTree>
    <p:extLst>
      <p:ext uri="{BB962C8B-B14F-4D97-AF65-F5344CB8AC3E}">
        <p14:creationId xmlns:p14="http://schemas.microsoft.com/office/powerpoint/2010/main" val="394131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D61BC-6819-B663-A260-7629F533CE6D}"/>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413CD0D1-6315-5DE9-F304-BA318B7E9F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8E95E083-C9A9-39EF-3C57-F91E45552543}"/>
              </a:ext>
            </a:extLst>
          </p:cNvPr>
          <p:cNvSpPr>
            <a:spLocks noGrp="1"/>
          </p:cNvSpPr>
          <p:nvPr>
            <p:ph type="dt" sz="half" idx="10"/>
          </p:nvPr>
        </p:nvSpPr>
        <p:spPr/>
        <p:txBody>
          <a:bodyPr/>
          <a:lstStyle/>
          <a:p>
            <a:fld id="{2C3CC11D-CA9D-4866-8FB3-EC5921EE31D2}" type="datetimeFigureOut">
              <a:rPr lang="vi-VN" smtClean="0"/>
              <a:t>22/09/2025</a:t>
            </a:fld>
            <a:endParaRPr lang="vi-VN"/>
          </a:p>
        </p:txBody>
      </p:sp>
      <p:sp>
        <p:nvSpPr>
          <p:cNvPr id="5" name="Footer Placeholder 4">
            <a:extLst>
              <a:ext uri="{FF2B5EF4-FFF2-40B4-BE49-F238E27FC236}">
                <a16:creationId xmlns:a16="http://schemas.microsoft.com/office/drawing/2014/main" id="{BBC68FAB-EAF3-FE66-BCF5-13E37137218D}"/>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827172F0-4EC5-45E3-EEA4-8BC5BD68843A}"/>
              </a:ext>
            </a:extLst>
          </p:cNvPr>
          <p:cNvSpPr>
            <a:spLocks noGrp="1"/>
          </p:cNvSpPr>
          <p:nvPr>
            <p:ph type="sldNum" sz="quarter" idx="12"/>
          </p:nvPr>
        </p:nvSpPr>
        <p:spPr/>
        <p:txBody>
          <a:bodyPr/>
          <a:lstStyle/>
          <a:p>
            <a:fld id="{0E55D690-DCB8-48B5-8A61-150B2239C655}" type="slidenum">
              <a:rPr lang="vi-VN" smtClean="0"/>
              <a:t>‹#›</a:t>
            </a:fld>
            <a:endParaRPr lang="vi-VN"/>
          </a:p>
        </p:txBody>
      </p:sp>
    </p:spTree>
    <p:extLst>
      <p:ext uri="{BB962C8B-B14F-4D97-AF65-F5344CB8AC3E}">
        <p14:creationId xmlns:p14="http://schemas.microsoft.com/office/powerpoint/2010/main" val="432844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29006-B93A-0F09-C196-EDD9B03BEF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618BC175-6163-8E1B-BF6F-B5471813FFF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450EA9-FD13-2F36-2A30-9EA57DFA4534}"/>
              </a:ext>
            </a:extLst>
          </p:cNvPr>
          <p:cNvSpPr>
            <a:spLocks noGrp="1"/>
          </p:cNvSpPr>
          <p:nvPr>
            <p:ph type="dt" sz="half" idx="10"/>
          </p:nvPr>
        </p:nvSpPr>
        <p:spPr/>
        <p:txBody>
          <a:bodyPr/>
          <a:lstStyle/>
          <a:p>
            <a:fld id="{2C3CC11D-CA9D-4866-8FB3-EC5921EE31D2}" type="datetimeFigureOut">
              <a:rPr lang="vi-VN" smtClean="0"/>
              <a:t>22/09/2025</a:t>
            </a:fld>
            <a:endParaRPr lang="vi-VN"/>
          </a:p>
        </p:txBody>
      </p:sp>
      <p:sp>
        <p:nvSpPr>
          <p:cNvPr id="5" name="Footer Placeholder 4">
            <a:extLst>
              <a:ext uri="{FF2B5EF4-FFF2-40B4-BE49-F238E27FC236}">
                <a16:creationId xmlns:a16="http://schemas.microsoft.com/office/drawing/2014/main" id="{408E995D-DB29-00AE-3632-4D631BB2B92A}"/>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7673EA1D-E4C3-076D-84CA-BD5322D47010}"/>
              </a:ext>
            </a:extLst>
          </p:cNvPr>
          <p:cNvSpPr>
            <a:spLocks noGrp="1"/>
          </p:cNvSpPr>
          <p:nvPr>
            <p:ph type="sldNum" sz="quarter" idx="12"/>
          </p:nvPr>
        </p:nvSpPr>
        <p:spPr/>
        <p:txBody>
          <a:bodyPr/>
          <a:lstStyle/>
          <a:p>
            <a:fld id="{0E55D690-DCB8-48B5-8A61-150B2239C655}" type="slidenum">
              <a:rPr lang="vi-VN" smtClean="0"/>
              <a:t>‹#›</a:t>
            </a:fld>
            <a:endParaRPr lang="vi-VN"/>
          </a:p>
        </p:txBody>
      </p:sp>
    </p:spTree>
    <p:extLst>
      <p:ext uri="{BB962C8B-B14F-4D97-AF65-F5344CB8AC3E}">
        <p14:creationId xmlns:p14="http://schemas.microsoft.com/office/powerpoint/2010/main" val="223050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61B98-2361-B557-334A-7C8728BCC621}"/>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7FF83558-6588-26EF-8BB4-43E7A8957E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A5F4C017-C30F-2533-3A20-3A792D3716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7EE3A704-A43A-06BE-A3D0-C3ECECCFEB42}"/>
              </a:ext>
            </a:extLst>
          </p:cNvPr>
          <p:cNvSpPr>
            <a:spLocks noGrp="1"/>
          </p:cNvSpPr>
          <p:nvPr>
            <p:ph type="dt" sz="half" idx="10"/>
          </p:nvPr>
        </p:nvSpPr>
        <p:spPr/>
        <p:txBody>
          <a:bodyPr/>
          <a:lstStyle/>
          <a:p>
            <a:fld id="{2C3CC11D-CA9D-4866-8FB3-EC5921EE31D2}" type="datetimeFigureOut">
              <a:rPr lang="vi-VN" smtClean="0"/>
              <a:t>22/09/2025</a:t>
            </a:fld>
            <a:endParaRPr lang="vi-VN"/>
          </a:p>
        </p:txBody>
      </p:sp>
      <p:sp>
        <p:nvSpPr>
          <p:cNvPr id="6" name="Footer Placeholder 5">
            <a:extLst>
              <a:ext uri="{FF2B5EF4-FFF2-40B4-BE49-F238E27FC236}">
                <a16:creationId xmlns:a16="http://schemas.microsoft.com/office/drawing/2014/main" id="{7B647C1A-A4D3-EAB6-BA62-5F946ACBCB66}"/>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153389D7-CBE7-26D8-A763-6F7D1DEBBA7D}"/>
              </a:ext>
            </a:extLst>
          </p:cNvPr>
          <p:cNvSpPr>
            <a:spLocks noGrp="1"/>
          </p:cNvSpPr>
          <p:nvPr>
            <p:ph type="sldNum" sz="quarter" idx="12"/>
          </p:nvPr>
        </p:nvSpPr>
        <p:spPr/>
        <p:txBody>
          <a:bodyPr/>
          <a:lstStyle/>
          <a:p>
            <a:fld id="{0E55D690-DCB8-48B5-8A61-150B2239C655}" type="slidenum">
              <a:rPr lang="vi-VN" smtClean="0"/>
              <a:t>‹#›</a:t>
            </a:fld>
            <a:endParaRPr lang="vi-VN"/>
          </a:p>
        </p:txBody>
      </p:sp>
    </p:spTree>
    <p:extLst>
      <p:ext uri="{BB962C8B-B14F-4D97-AF65-F5344CB8AC3E}">
        <p14:creationId xmlns:p14="http://schemas.microsoft.com/office/powerpoint/2010/main" val="65939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83AF-6615-ED91-AA66-66BF86EA5A5A}"/>
              </a:ext>
            </a:extLst>
          </p:cNvPr>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8592B427-E551-C905-BB09-FCDF206EB1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647618E-3FA3-BCF3-A52F-D696CCD789C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7A85055D-8093-D1D5-BFB6-6DEA70DBB7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CD0F14E-45F1-00A5-1815-E0C9085653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D63D9867-F897-DD2B-F5E0-CE88708E684C}"/>
              </a:ext>
            </a:extLst>
          </p:cNvPr>
          <p:cNvSpPr>
            <a:spLocks noGrp="1"/>
          </p:cNvSpPr>
          <p:nvPr>
            <p:ph type="dt" sz="half" idx="10"/>
          </p:nvPr>
        </p:nvSpPr>
        <p:spPr/>
        <p:txBody>
          <a:bodyPr/>
          <a:lstStyle/>
          <a:p>
            <a:fld id="{2C3CC11D-CA9D-4866-8FB3-EC5921EE31D2}" type="datetimeFigureOut">
              <a:rPr lang="vi-VN" smtClean="0"/>
              <a:t>22/09/2025</a:t>
            </a:fld>
            <a:endParaRPr lang="vi-VN"/>
          </a:p>
        </p:txBody>
      </p:sp>
      <p:sp>
        <p:nvSpPr>
          <p:cNvPr id="8" name="Footer Placeholder 7">
            <a:extLst>
              <a:ext uri="{FF2B5EF4-FFF2-40B4-BE49-F238E27FC236}">
                <a16:creationId xmlns:a16="http://schemas.microsoft.com/office/drawing/2014/main" id="{1BCAAF05-837E-F0D2-182D-176F77900B1E}"/>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id="{998BA6D7-90B2-622D-0421-C475F2461818}"/>
              </a:ext>
            </a:extLst>
          </p:cNvPr>
          <p:cNvSpPr>
            <a:spLocks noGrp="1"/>
          </p:cNvSpPr>
          <p:nvPr>
            <p:ph type="sldNum" sz="quarter" idx="12"/>
          </p:nvPr>
        </p:nvSpPr>
        <p:spPr/>
        <p:txBody>
          <a:bodyPr/>
          <a:lstStyle/>
          <a:p>
            <a:fld id="{0E55D690-DCB8-48B5-8A61-150B2239C655}" type="slidenum">
              <a:rPr lang="vi-VN" smtClean="0"/>
              <a:t>‹#›</a:t>
            </a:fld>
            <a:endParaRPr lang="vi-VN"/>
          </a:p>
        </p:txBody>
      </p:sp>
    </p:spTree>
    <p:extLst>
      <p:ext uri="{BB962C8B-B14F-4D97-AF65-F5344CB8AC3E}">
        <p14:creationId xmlns:p14="http://schemas.microsoft.com/office/powerpoint/2010/main" val="1674056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F36B3-2E7D-B45D-751B-84411DE4509E}"/>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03F81104-8DFD-412D-1051-3DA64A47C095}"/>
              </a:ext>
            </a:extLst>
          </p:cNvPr>
          <p:cNvSpPr>
            <a:spLocks noGrp="1"/>
          </p:cNvSpPr>
          <p:nvPr>
            <p:ph type="dt" sz="half" idx="10"/>
          </p:nvPr>
        </p:nvSpPr>
        <p:spPr/>
        <p:txBody>
          <a:bodyPr/>
          <a:lstStyle/>
          <a:p>
            <a:fld id="{2C3CC11D-CA9D-4866-8FB3-EC5921EE31D2}" type="datetimeFigureOut">
              <a:rPr lang="vi-VN" smtClean="0"/>
              <a:t>22/09/2025</a:t>
            </a:fld>
            <a:endParaRPr lang="vi-VN"/>
          </a:p>
        </p:txBody>
      </p:sp>
      <p:sp>
        <p:nvSpPr>
          <p:cNvPr id="4" name="Footer Placeholder 3">
            <a:extLst>
              <a:ext uri="{FF2B5EF4-FFF2-40B4-BE49-F238E27FC236}">
                <a16:creationId xmlns:a16="http://schemas.microsoft.com/office/drawing/2014/main" id="{7613FBCA-C584-3EF1-F182-AAFBA10134E5}"/>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id="{8A5DC446-A0DE-2CF6-2A66-D8C9EE6AC6F0}"/>
              </a:ext>
            </a:extLst>
          </p:cNvPr>
          <p:cNvSpPr>
            <a:spLocks noGrp="1"/>
          </p:cNvSpPr>
          <p:nvPr>
            <p:ph type="sldNum" sz="quarter" idx="12"/>
          </p:nvPr>
        </p:nvSpPr>
        <p:spPr/>
        <p:txBody>
          <a:bodyPr/>
          <a:lstStyle/>
          <a:p>
            <a:fld id="{0E55D690-DCB8-48B5-8A61-150B2239C655}" type="slidenum">
              <a:rPr lang="vi-VN" smtClean="0"/>
              <a:t>‹#›</a:t>
            </a:fld>
            <a:endParaRPr lang="vi-VN"/>
          </a:p>
        </p:txBody>
      </p:sp>
    </p:spTree>
    <p:extLst>
      <p:ext uri="{BB962C8B-B14F-4D97-AF65-F5344CB8AC3E}">
        <p14:creationId xmlns:p14="http://schemas.microsoft.com/office/powerpoint/2010/main" val="1179736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F1F9B2-EA57-3C35-BB9A-28941B0FCA44}"/>
              </a:ext>
            </a:extLst>
          </p:cNvPr>
          <p:cNvSpPr>
            <a:spLocks noGrp="1"/>
          </p:cNvSpPr>
          <p:nvPr>
            <p:ph type="dt" sz="half" idx="10"/>
          </p:nvPr>
        </p:nvSpPr>
        <p:spPr/>
        <p:txBody>
          <a:bodyPr/>
          <a:lstStyle/>
          <a:p>
            <a:fld id="{2C3CC11D-CA9D-4866-8FB3-EC5921EE31D2}" type="datetimeFigureOut">
              <a:rPr lang="vi-VN" smtClean="0"/>
              <a:t>22/09/2025</a:t>
            </a:fld>
            <a:endParaRPr lang="vi-VN"/>
          </a:p>
        </p:txBody>
      </p:sp>
      <p:sp>
        <p:nvSpPr>
          <p:cNvPr id="3" name="Footer Placeholder 2">
            <a:extLst>
              <a:ext uri="{FF2B5EF4-FFF2-40B4-BE49-F238E27FC236}">
                <a16:creationId xmlns:a16="http://schemas.microsoft.com/office/drawing/2014/main" id="{BFCEB234-DEF5-7591-4FDF-4AF7C920D5D0}"/>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id="{486677F4-479E-FBA0-989A-5AF83064CCB8}"/>
              </a:ext>
            </a:extLst>
          </p:cNvPr>
          <p:cNvSpPr>
            <a:spLocks noGrp="1"/>
          </p:cNvSpPr>
          <p:nvPr>
            <p:ph type="sldNum" sz="quarter" idx="12"/>
          </p:nvPr>
        </p:nvSpPr>
        <p:spPr/>
        <p:txBody>
          <a:bodyPr/>
          <a:lstStyle/>
          <a:p>
            <a:fld id="{0E55D690-DCB8-48B5-8A61-150B2239C655}" type="slidenum">
              <a:rPr lang="vi-VN" smtClean="0"/>
              <a:t>‹#›</a:t>
            </a:fld>
            <a:endParaRPr lang="vi-VN"/>
          </a:p>
        </p:txBody>
      </p:sp>
    </p:spTree>
    <p:extLst>
      <p:ext uri="{BB962C8B-B14F-4D97-AF65-F5344CB8AC3E}">
        <p14:creationId xmlns:p14="http://schemas.microsoft.com/office/powerpoint/2010/main" val="3699860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C0715-9E11-199F-0810-6EC3174A33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CD90D86F-A1DC-D2B4-FFBD-BC95CE9BE8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4359AF12-48E5-EFDF-90C0-1E6BDCBDA1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AA3CC5-D8EC-D3A6-7F0C-88D833AA27C7}"/>
              </a:ext>
            </a:extLst>
          </p:cNvPr>
          <p:cNvSpPr>
            <a:spLocks noGrp="1"/>
          </p:cNvSpPr>
          <p:nvPr>
            <p:ph type="dt" sz="half" idx="10"/>
          </p:nvPr>
        </p:nvSpPr>
        <p:spPr/>
        <p:txBody>
          <a:bodyPr/>
          <a:lstStyle/>
          <a:p>
            <a:fld id="{2C3CC11D-CA9D-4866-8FB3-EC5921EE31D2}" type="datetimeFigureOut">
              <a:rPr lang="vi-VN" smtClean="0"/>
              <a:t>22/09/2025</a:t>
            </a:fld>
            <a:endParaRPr lang="vi-VN"/>
          </a:p>
        </p:txBody>
      </p:sp>
      <p:sp>
        <p:nvSpPr>
          <p:cNvPr id="6" name="Footer Placeholder 5">
            <a:extLst>
              <a:ext uri="{FF2B5EF4-FFF2-40B4-BE49-F238E27FC236}">
                <a16:creationId xmlns:a16="http://schemas.microsoft.com/office/drawing/2014/main" id="{E965DC81-FED6-A295-2FA8-30895F9CA70F}"/>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0E91CA71-270C-E5E3-453F-745A49902CFB}"/>
              </a:ext>
            </a:extLst>
          </p:cNvPr>
          <p:cNvSpPr>
            <a:spLocks noGrp="1"/>
          </p:cNvSpPr>
          <p:nvPr>
            <p:ph type="sldNum" sz="quarter" idx="12"/>
          </p:nvPr>
        </p:nvSpPr>
        <p:spPr/>
        <p:txBody>
          <a:bodyPr/>
          <a:lstStyle/>
          <a:p>
            <a:fld id="{0E55D690-DCB8-48B5-8A61-150B2239C655}" type="slidenum">
              <a:rPr lang="vi-VN" smtClean="0"/>
              <a:t>‹#›</a:t>
            </a:fld>
            <a:endParaRPr lang="vi-VN"/>
          </a:p>
        </p:txBody>
      </p:sp>
    </p:spTree>
    <p:extLst>
      <p:ext uri="{BB962C8B-B14F-4D97-AF65-F5344CB8AC3E}">
        <p14:creationId xmlns:p14="http://schemas.microsoft.com/office/powerpoint/2010/main" val="1658652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092B5-8A09-7E77-2956-2A6CB6C54C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06DA1080-2850-F26D-686B-14B31A6192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9C1DAC8C-9492-318B-D49A-90F2A8DDD6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561B16-7FF0-353A-8F74-6B8CCC71B97F}"/>
              </a:ext>
            </a:extLst>
          </p:cNvPr>
          <p:cNvSpPr>
            <a:spLocks noGrp="1"/>
          </p:cNvSpPr>
          <p:nvPr>
            <p:ph type="dt" sz="half" idx="10"/>
          </p:nvPr>
        </p:nvSpPr>
        <p:spPr/>
        <p:txBody>
          <a:bodyPr/>
          <a:lstStyle/>
          <a:p>
            <a:fld id="{2C3CC11D-CA9D-4866-8FB3-EC5921EE31D2}" type="datetimeFigureOut">
              <a:rPr lang="vi-VN" smtClean="0"/>
              <a:t>22/09/2025</a:t>
            </a:fld>
            <a:endParaRPr lang="vi-VN"/>
          </a:p>
        </p:txBody>
      </p:sp>
      <p:sp>
        <p:nvSpPr>
          <p:cNvPr id="6" name="Footer Placeholder 5">
            <a:extLst>
              <a:ext uri="{FF2B5EF4-FFF2-40B4-BE49-F238E27FC236}">
                <a16:creationId xmlns:a16="http://schemas.microsoft.com/office/drawing/2014/main" id="{1E4D4404-4BA2-E41D-EEF5-B58B43E4EB0C}"/>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9CABE32A-FA1D-0282-5F83-A40141575806}"/>
              </a:ext>
            </a:extLst>
          </p:cNvPr>
          <p:cNvSpPr>
            <a:spLocks noGrp="1"/>
          </p:cNvSpPr>
          <p:nvPr>
            <p:ph type="sldNum" sz="quarter" idx="12"/>
          </p:nvPr>
        </p:nvSpPr>
        <p:spPr/>
        <p:txBody>
          <a:bodyPr/>
          <a:lstStyle/>
          <a:p>
            <a:fld id="{0E55D690-DCB8-48B5-8A61-150B2239C655}" type="slidenum">
              <a:rPr lang="vi-VN" smtClean="0"/>
              <a:t>‹#›</a:t>
            </a:fld>
            <a:endParaRPr lang="vi-VN"/>
          </a:p>
        </p:txBody>
      </p:sp>
    </p:spTree>
    <p:extLst>
      <p:ext uri="{BB962C8B-B14F-4D97-AF65-F5344CB8AC3E}">
        <p14:creationId xmlns:p14="http://schemas.microsoft.com/office/powerpoint/2010/main" val="1253751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CB6EF-C458-B968-7E6B-C75C578E78C5}"/>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00478272-30E5-EC6A-820F-85AFEC9D53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668DBA00-AADD-DD64-A857-1C0F423B128A}"/>
              </a:ext>
            </a:extLst>
          </p:cNvPr>
          <p:cNvSpPr>
            <a:spLocks noGrp="1"/>
          </p:cNvSpPr>
          <p:nvPr>
            <p:ph type="dt" sz="half" idx="10"/>
          </p:nvPr>
        </p:nvSpPr>
        <p:spPr/>
        <p:txBody>
          <a:bodyPr/>
          <a:lstStyle/>
          <a:p>
            <a:fld id="{2C3CC11D-CA9D-4866-8FB3-EC5921EE31D2}" type="datetimeFigureOut">
              <a:rPr lang="vi-VN" smtClean="0"/>
              <a:t>22/09/2025</a:t>
            </a:fld>
            <a:endParaRPr lang="vi-VN"/>
          </a:p>
        </p:txBody>
      </p:sp>
      <p:sp>
        <p:nvSpPr>
          <p:cNvPr id="5" name="Footer Placeholder 4">
            <a:extLst>
              <a:ext uri="{FF2B5EF4-FFF2-40B4-BE49-F238E27FC236}">
                <a16:creationId xmlns:a16="http://schemas.microsoft.com/office/drawing/2014/main" id="{3374AFFB-1E77-9763-178B-29998A421A7F}"/>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1268E17A-1424-BDB2-0480-EF0879F5FA70}"/>
              </a:ext>
            </a:extLst>
          </p:cNvPr>
          <p:cNvSpPr>
            <a:spLocks noGrp="1"/>
          </p:cNvSpPr>
          <p:nvPr>
            <p:ph type="sldNum" sz="quarter" idx="12"/>
          </p:nvPr>
        </p:nvSpPr>
        <p:spPr/>
        <p:txBody>
          <a:bodyPr/>
          <a:lstStyle/>
          <a:p>
            <a:fld id="{0E55D690-DCB8-48B5-8A61-150B2239C655}" type="slidenum">
              <a:rPr lang="vi-VN" smtClean="0"/>
              <a:t>‹#›</a:t>
            </a:fld>
            <a:endParaRPr lang="vi-VN"/>
          </a:p>
        </p:txBody>
      </p:sp>
    </p:spTree>
    <p:extLst>
      <p:ext uri="{BB962C8B-B14F-4D97-AF65-F5344CB8AC3E}">
        <p14:creationId xmlns:p14="http://schemas.microsoft.com/office/powerpoint/2010/main" val="1338682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0E6042-53D6-5175-87E6-3325030B038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8114458A-1841-8629-234B-C81927BBB2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CD0D6975-2E8A-0354-88A5-19632FFB4E0E}"/>
              </a:ext>
            </a:extLst>
          </p:cNvPr>
          <p:cNvSpPr>
            <a:spLocks noGrp="1"/>
          </p:cNvSpPr>
          <p:nvPr>
            <p:ph type="dt" sz="half" idx="10"/>
          </p:nvPr>
        </p:nvSpPr>
        <p:spPr/>
        <p:txBody>
          <a:bodyPr/>
          <a:lstStyle/>
          <a:p>
            <a:fld id="{2C3CC11D-CA9D-4866-8FB3-EC5921EE31D2}" type="datetimeFigureOut">
              <a:rPr lang="vi-VN" smtClean="0"/>
              <a:t>22/09/2025</a:t>
            </a:fld>
            <a:endParaRPr lang="vi-VN"/>
          </a:p>
        </p:txBody>
      </p:sp>
      <p:sp>
        <p:nvSpPr>
          <p:cNvPr id="5" name="Footer Placeholder 4">
            <a:extLst>
              <a:ext uri="{FF2B5EF4-FFF2-40B4-BE49-F238E27FC236}">
                <a16:creationId xmlns:a16="http://schemas.microsoft.com/office/drawing/2014/main" id="{80253096-149A-DF13-376C-8DF400E12426}"/>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2A891F42-24D7-FA70-92EE-551E0406A84A}"/>
              </a:ext>
            </a:extLst>
          </p:cNvPr>
          <p:cNvSpPr>
            <a:spLocks noGrp="1"/>
          </p:cNvSpPr>
          <p:nvPr>
            <p:ph type="sldNum" sz="quarter" idx="12"/>
          </p:nvPr>
        </p:nvSpPr>
        <p:spPr/>
        <p:txBody>
          <a:bodyPr/>
          <a:lstStyle/>
          <a:p>
            <a:fld id="{0E55D690-DCB8-48B5-8A61-150B2239C655}" type="slidenum">
              <a:rPr lang="vi-VN" smtClean="0"/>
              <a:t>‹#›</a:t>
            </a:fld>
            <a:endParaRPr lang="vi-VN"/>
          </a:p>
        </p:txBody>
      </p:sp>
    </p:spTree>
    <p:extLst>
      <p:ext uri="{BB962C8B-B14F-4D97-AF65-F5344CB8AC3E}">
        <p14:creationId xmlns:p14="http://schemas.microsoft.com/office/powerpoint/2010/main" val="1051732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398DB8-0E14-289B-BC54-806881D859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id="{F25D7BB6-26B2-F0A4-FBCE-BCC5FB1780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1221DF0B-81B6-103C-71C3-C3EF649FEE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3CC11D-CA9D-4866-8FB3-EC5921EE31D2}" type="datetimeFigureOut">
              <a:rPr lang="vi-VN" smtClean="0"/>
              <a:t>22/09/2025</a:t>
            </a:fld>
            <a:endParaRPr lang="vi-VN"/>
          </a:p>
        </p:txBody>
      </p:sp>
      <p:sp>
        <p:nvSpPr>
          <p:cNvPr id="5" name="Footer Placeholder 4">
            <a:extLst>
              <a:ext uri="{FF2B5EF4-FFF2-40B4-BE49-F238E27FC236}">
                <a16:creationId xmlns:a16="http://schemas.microsoft.com/office/drawing/2014/main" id="{B61F4868-46B2-DE52-6D27-4F63702DD1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vi-VN"/>
          </a:p>
        </p:txBody>
      </p:sp>
      <p:sp>
        <p:nvSpPr>
          <p:cNvPr id="6" name="Slide Number Placeholder 5">
            <a:extLst>
              <a:ext uri="{FF2B5EF4-FFF2-40B4-BE49-F238E27FC236}">
                <a16:creationId xmlns:a16="http://schemas.microsoft.com/office/drawing/2014/main" id="{1F0E8AE3-EA7B-2438-B4F3-544C56C51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E55D690-DCB8-48B5-8A61-150B2239C655}" type="slidenum">
              <a:rPr lang="vi-VN" smtClean="0"/>
              <a:t>‹#›</a:t>
            </a:fld>
            <a:endParaRPr lang="vi-VN"/>
          </a:p>
        </p:txBody>
      </p:sp>
    </p:spTree>
    <p:extLst>
      <p:ext uri="{BB962C8B-B14F-4D97-AF65-F5344CB8AC3E}">
        <p14:creationId xmlns:p14="http://schemas.microsoft.com/office/powerpoint/2010/main" val="1049999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svg"/><Relationship Id="rId3" Type="http://schemas.openxmlformats.org/officeDocument/2006/relationships/image" Target="../media/image1.png"/><Relationship Id="rId7" Type="http://schemas.openxmlformats.org/officeDocument/2006/relationships/image" Target="../media/image5.sv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svg"/><Relationship Id="rId5" Type="http://schemas.openxmlformats.org/officeDocument/2006/relationships/image" Target="../media/image3.jp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sv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svg"/><Relationship Id="rId3" Type="http://schemas.microsoft.com/office/2007/relationships/hdphoto" Target="../media/hdphoto1.wdp"/><Relationship Id="rId7" Type="http://schemas.openxmlformats.org/officeDocument/2006/relationships/image" Target="../media/image25.svg"/><Relationship Id="rId12" Type="http://schemas.openxmlformats.org/officeDocument/2006/relationships/image" Target="../media/image30.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29.svg"/><Relationship Id="rId5" Type="http://schemas.openxmlformats.org/officeDocument/2006/relationships/image" Target="../media/image23.sv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svg"/></Relationships>
</file>

<file path=ppt/slides/_rels/slide6.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22.png"/><Relationship Id="rId3" Type="http://schemas.openxmlformats.org/officeDocument/2006/relationships/image" Target="../media/image32.png"/><Relationship Id="rId7" Type="http://schemas.openxmlformats.org/officeDocument/2006/relationships/image" Target="../media/image34.png"/><Relationship Id="rId12" Type="http://schemas.openxmlformats.org/officeDocument/2006/relationships/image" Target="../media/image29.svg"/><Relationship Id="rId2" Type="http://schemas.openxmlformats.org/officeDocument/2006/relationships/image" Target="../media/image1.png"/><Relationship Id="rId16" Type="http://schemas.openxmlformats.org/officeDocument/2006/relationships/image" Target="../media/image31.svg"/><Relationship Id="rId1" Type="http://schemas.openxmlformats.org/officeDocument/2006/relationships/slideLayout" Target="../slideLayouts/slideLayout7.xml"/><Relationship Id="rId6" Type="http://schemas.openxmlformats.org/officeDocument/2006/relationships/image" Target="../media/image25.svg"/><Relationship Id="rId11" Type="http://schemas.openxmlformats.org/officeDocument/2006/relationships/image" Target="../media/image28.png"/><Relationship Id="rId5" Type="http://schemas.openxmlformats.org/officeDocument/2006/relationships/image" Target="../media/image24.png"/><Relationship Id="rId15" Type="http://schemas.openxmlformats.org/officeDocument/2006/relationships/image" Target="../media/image30.png"/><Relationship Id="rId10" Type="http://schemas.openxmlformats.org/officeDocument/2006/relationships/image" Target="../media/image27.svg"/><Relationship Id="rId4" Type="http://schemas.openxmlformats.org/officeDocument/2006/relationships/image" Target="../media/image33.svg"/><Relationship Id="rId9" Type="http://schemas.openxmlformats.org/officeDocument/2006/relationships/image" Target="../media/image26.png"/><Relationship Id="rId14" Type="http://schemas.openxmlformats.org/officeDocument/2006/relationships/image" Target="../media/image23.sv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1.png"/><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5.sv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jpg"/><Relationship Id="rId4" Type="http://schemas.openxmlformats.org/officeDocument/2006/relationships/image" Target="../media/image44.jpg"/></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4.jpg"/><Relationship Id="rId7" Type="http://schemas.openxmlformats.org/officeDocument/2006/relationships/image" Target="../media/image48.jp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jpg"/></Relationships>
</file>

<file path=ppt/slides/_rels/slide17.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jpg"/><Relationship Id="rId4" Type="http://schemas.openxmlformats.org/officeDocument/2006/relationships/image" Target="../media/image44.jp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0.svg"/><Relationship Id="rId7" Type="http://schemas.openxmlformats.org/officeDocument/2006/relationships/image" Target="../media/image54.sv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svg"/><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6" descr="A map of the world&#10;&#10;AI-generated content may be incorrect.">
            <a:extLst>
              <a:ext uri="{FF2B5EF4-FFF2-40B4-BE49-F238E27FC236}">
                <a16:creationId xmlns:a16="http://schemas.microsoft.com/office/drawing/2014/main" id="{06A0AEC4-DB1B-B45B-D70E-9F4246653A2E}"/>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t="9230" b="10604"/>
          <a:stretch>
            <a:fillRect/>
          </a:stretch>
        </p:blipFill>
        <p:spPr>
          <a:xfrm>
            <a:off x="74273" y="597159"/>
            <a:ext cx="9937847" cy="5747073"/>
          </a:xfrm>
          <a:prstGeom prst="rect">
            <a:avLst/>
          </a:prstGeom>
        </p:spPr>
      </p:pic>
      <p:sp>
        <p:nvSpPr>
          <p:cNvPr id="10" name="Oval 9">
            <a:extLst>
              <a:ext uri="{FF2B5EF4-FFF2-40B4-BE49-F238E27FC236}">
                <a16:creationId xmlns:a16="http://schemas.microsoft.com/office/drawing/2014/main" id="{0E9DAB21-CAAB-D678-C519-C38812A2BFAB}"/>
              </a:ext>
            </a:extLst>
          </p:cNvPr>
          <p:cNvSpPr/>
          <p:nvPr/>
        </p:nvSpPr>
        <p:spPr>
          <a:xfrm>
            <a:off x="-320068" y="5261298"/>
            <a:ext cx="1847461" cy="1847461"/>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Oval 10">
            <a:extLst>
              <a:ext uri="{FF2B5EF4-FFF2-40B4-BE49-F238E27FC236}">
                <a16:creationId xmlns:a16="http://schemas.microsoft.com/office/drawing/2014/main" id="{49959A63-B5D3-B062-7026-803BE352A98E}"/>
              </a:ext>
            </a:extLst>
          </p:cNvPr>
          <p:cNvSpPr/>
          <p:nvPr/>
        </p:nvSpPr>
        <p:spPr>
          <a:xfrm>
            <a:off x="-320068" y="5579706"/>
            <a:ext cx="1533048" cy="1529053"/>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3" name="Picture 12" descr="A blue text on a black background&#10;&#10;AI-generated content may be incorrect.">
            <a:extLst>
              <a:ext uri="{FF2B5EF4-FFF2-40B4-BE49-F238E27FC236}">
                <a16:creationId xmlns:a16="http://schemas.microsoft.com/office/drawing/2014/main" id="{53D60C72-1AB6-9975-2615-EFF225FA34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666" y="0"/>
            <a:ext cx="2637453" cy="1320044"/>
          </a:xfrm>
          <a:prstGeom prst="rect">
            <a:avLst/>
          </a:prstGeom>
        </p:spPr>
      </p:pic>
      <p:sp>
        <p:nvSpPr>
          <p:cNvPr id="26" name="Rectangle: Rounded Corners 25">
            <a:extLst>
              <a:ext uri="{FF2B5EF4-FFF2-40B4-BE49-F238E27FC236}">
                <a16:creationId xmlns:a16="http://schemas.microsoft.com/office/drawing/2014/main" id="{3EC2BDA5-DEE1-0492-3DB9-0C9BB3CCCB0C}"/>
              </a:ext>
            </a:extLst>
          </p:cNvPr>
          <p:cNvSpPr/>
          <p:nvPr/>
        </p:nvSpPr>
        <p:spPr>
          <a:xfrm>
            <a:off x="174713" y="1842559"/>
            <a:ext cx="6334082" cy="2631233"/>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9" name="Group 38">
            <a:extLst>
              <a:ext uri="{FF2B5EF4-FFF2-40B4-BE49-F238E27FC236}">
                <a16:creationId xmlns:a16="http://schemas.microsoft.com/office/drawing/2014/main" id="{7DE82B5A-BBD4-E9BB-D9E4-2AE9F856A816}"/>
              </a:ext>
            </a:extLst>
          </p:cNvPr>
          <p:cNvGrpSpPr/>
          <p:nvPr/>
        </p:nvGrpSpPr>
        <p:grpSpPr>
          <a:xfrm>
            <a:off x="6437678" y="353396"/>
            <a:ext cx="7157226" cy="5831632"/>
            <a:chOff x="6438590" y="512600"/>
            <a:chExt cx="7157226" cy="5831632"/>
          </a:xfrm>
        </p:grpSpPr>
        <p:grpSp>
          <p:nvGrpSpPr>
            <p:cNvPr id="22" name="Group 21">
              <a:extLst>
                <a:ext uri="{FF2B5EF4-FFF2-40B4-BE49-F238E27FC236}">
                  <a16:creationId xmlns:a16="http://schemas.microsoft.com/office/drawing/2014/main" id="{7F880125-3239-7F92-9646-8565D5CC367C}"/>
                </a:ext>
              </a:extLst>
            </p:cNvPr>
            <p:cNvGrpSpPr/>
            <p:nvPr/>
          </p:nvGrpSpPr>
          <p:grpSpPr>
            <a:xfrm>
              <a:off x="6438590" y="512600"/>
              <a:ext cx="7157226" cy="5831632"/>
              <a:chOff x="6096000" y="401217"/>
              <a:chExt cx="7157226" cy="5831632"/>
            </a:xfrm>
          </p:grpSpPr>
          <p:sp>
            <p:nvSpPr>
              <p:cNvPr id="6" name="Rectangle: Rounded Corners 5">
                <a:extLst>
                  <a:ext uri="{FF2B5EF4-FFF2-40B4-BE49-F238E27FC236}">
                    <a16:creationId xmlns:a16="http://schemas.microsoft.com/office/drawing/2014/main" id="{2C589E8C-E76F-F1A9-E17E-F4038CE7D7A8}"/>
                  </a:ext>
                </a:extLst>
              </p:cNvPr>
              <p:cNvSpPr/>
              <p:nvPr/>
            </p:nvSpPr>
            <p:spPr>
              <a:xfrm>
                <a:off x="6096000" y="401217"/>
                <a:ext cx="6901354" cy="5831632"/>
              </a:xfrm>
              <a:prstGeom prst="roundRect">
                <a:avLst>
                  <a:gd name="adj" fmla="val 45385"/>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Rectangle: Rounded Corners 4">
                <a:extLst>
                  <a:ext uri="{FF2B5EF4-FFF2-40B4-BE49-F238E27FC236}">
                    <a16:creationId xmlns:a16="http://schemas.microsoft.com/office/drawing/2014/main" id="{20888DC6-9659-765A-541E-1B04143D8CD9}"/>
                  </a:ext>
                </a:extLst>
              </p:cNvPr>
              <p:cNvSpPr/>
              <p:nvPr/>
            </p:nvSpPr>
            <p:spPr>
              <a:xfrm>
                <a:off x="6251511" y="1145916"/>
                <a:ext cx="6158203" cy="4435539"/>
              </a:xfrm>
              <a:prstGeom prst="roundRect">
                <a:avLst>
                  <a:gd name="adj" fmla="val 45384"/>
                </a:avLst>
              </a:prstGeom>
              <a:blipFill>
                <a:blip r:embed="rId5"/>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1" name="Group 20">
                <a:extLst>
                  <a:ext uri="{FF2B5EF4-FFF2-40B4-BE49-F238E27FC236}">
                    <a16:creationId xmlns:a16="http://schemas.microsoft.com/office/drawing/2014/main" id="{4EBC3012-9A48-3EB3-4368-B15AD50DDF5B}"/>
                  </a:ext>
                </a:extLst>
              </p:cNvPr>
              <p:cNvGrpSpPr/>
              <p:nvPr/>
            </p:nvGrpSpPr>
            <p:grpSpPr>
              <a:xfrm>
                <a:off x="6351872" y="911927"/>
                <a:ext cx="6901354" cy="4983857"/>
                <a:chOff x="6351872" y="911927"/>
                <a:chExt cx="6901354" cy="4983857"/>
              </a:xfrm>
            </p:grpSpPr>
            <p:sp>
              <p:nvSpPr>
                <p:cNvPr id="7" name="Rectangle: Rounded Corners 6">
                  <a:extLst>
                    <a:ext uri="{FF2B5EF4-FFF2-40B4-BE49-F238E27FC236}">
                      <a16:creationId xmlns:a16="http://schemas.microsoft.com/office/drawing/2014/main" id="{BB5E6602-9C7F-39CF-32EF-5CB89ED2D892}"/>
                    </a:ext>
                  </a:extLst>
                </p:cNvPr>
                <p:cNvSpPr/>
                <p:nvPr/>
              </p:nvSpPr>
              <p:spPr>
                <a:xfrm>
                  <a:off x="10477168" y="911927"/>
                  <a:ext cx="1932546" cy="522628"/>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 name="Rectangle: Rounded Corners 7">
                  <a:extLst>
                    <a:ext uri="{FF2B5EF4-FFF2-40B4-BE49-F238E27FC236}">
                      <a16:creationId xmlns:a16="http://schemas.microsoft.com/office/drawing/2014/main" id="{746F6D27-03A4-5AA1-764D-8E27FEF1D50A}"/>
                    </a:ext>
                  </a:extLst>
                </p:cNvPr>
                <p:cNvSpPr/>
                <p:nvPr/>
              </p:nvSpPr>
              <p:spPr>
                <a:xfrm>
                  <a:off x="6351872" y="1071131"/>
                  <a:ext cx="6901354" cy="3921920"/>
                </a:xfrm>
                <a:prstGeom prst="roundRect">
                  <a:avLst>
                    <a:gd name="adj" fmla="val 45385"/>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 name="Rectangle: Rounded Corners 8">
                  <a:extLst>
                    <a:ext uri="{FF2B5EF4-FFF2-40B4-BE49-F238E27FC236}">
                      <a16:creationId xmlns:a16="http://schemas.microsoft.com/office/drawing/2014/main" id="{73C9FB84-70E4-1890-DDC4-05C1D013B01C}"/>
                    </a:ext>
                  </a:extLst>
                </p:cNvPr>
                <p:cNvSpPr/>
                <p:nvPr/>
              </p:nvSpPr>
              <p:spPr>
                <a:xfrm>
                  <a:off x="7734795" y="5345277"/>
                  <a:ext cx="3704253" cy="550507"/>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37" name="Group 36">
              <a:extLst>
                <a:ext uri="{FF2B5EF4-FFF2-40B4-BE49-F238E27FC236}">
                  <a16:creationId xmlns:a16="http://schemas.microsoft.com/office/drawing/2014/main" id="{61612FE5-2922-08C6-C20A-FAB674082557}"/>
                </a:ext>
              </a:extLst>
            </p:cNvPr>
            <p:cNvGrpSpPr/>
            <p:nvPr/>
          </p:nvGrpSpPr>
          <p:grpSpPr>
            <a:xfrm>
              <a:off x="8612157" y="5502825"/>
              <a:ext cx="2654745" cy="487623"/>
              <a:chOff x="8556171" y="5493494"/>
              <a:chExt cx="2654745" cy="487623"/>
            </a:xfrm>
          </p:grpSpPr>
          <p:pic>
            <p:nvPicPr>
              <p:cNvPr id="32" name="Graphic 31" descr="Badge New with solid fill">
                <a:extLst>
                  <a:ext uri="{FF2B5EF4-FFF2-40B4-BE49-F238E27FC236}">
                    <a16:creationId xmlns:a16="http://schemas.microsoft.com/office/drawing/2014/main" id="{A1C28634-B0CD-3700-7F58-7D96BA9B83C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556171" y="5495539"/>
                <a:ext cx="478971" cy="478971"/>
              </a:xfrm>
              <a:prstGeom prst="rect">
                <a:avLst/>
              </a:prstGeom>
            </p:spPr>
          </p:pic>
          <p:pic>
            <p:nvPicPr>
              <p:cNvPr id="33" name="Graphic 32" descr="Badge New with solid fill">
                <a:extLst>
                  <a:ext uri="{FF2B5EF4-FFF2-40B4-BE49-F238E27FC236}">
                    <a16:creationId xmlns:a16="http://schemas.microsoft.com/office/drawing/2014/main" id="{272CD0E3-C1B5-8B48-FD14-FC735657267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00114" y="5498548"/>
                <a:ext cx="478971" cy="478971"/>
              </a:xfrm>
              <a:prstGeom prst="rect">
                <a:avLst/>
              </a:prstGeom>
            </p:spPr>
          </p:pic>
          <p:pic>
            <p:nvPicPr>
              <p:cNvPr id="34" name="Graphic 33" descr="Badge New with solid fill">
                <a:extLst>
                  <a:ext uri="{FF2B5EF4-FFF2-40B4-BE49-F238E27FC236}">
                    <a16:creationId xmlns:a16="http://schemas.microsoft.com/office/drawing/2014/main" id="{CBD2F56E-90EA-A1DC-BEF1-944265E7BCA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44057" y="5502145"/>
                <a:ext cx="478971" cy="478971"/>
              </a:xfrm>
              <a:prstGeom prst="rect">
                <a:avLst/>
              </a:prstGeom>
            </p:spPr>
          </p:pic>
          <p:pic>
            <p:nvPicPr>
              <p:cNvPr id="35" name="Graphic 34" descr="Badge New with solid fill">
                <a:extLst>
                  <a:ext uri="{FF2B5EF4-FFF2-40B4-BE49-F238E27FC236}">
                    <a16:creationId xmlns:a16="http://schemas.microsoft.com/office/drawing/2014/main" id="{E9B82F72-D84B-CC19-2CF5-F55B161D34E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88000" y="5502146"/>
                <a:ext cx="478971" cy="478971"/>
              </a:xfrm>
              <a:prstGeom prst="rect">
                <a:avLst/>
              </a:prstGeom>
            </p:spPr>
          </p:pic>
          <p:pic>
            <p:nvPicPr>
              <p:cNvPr id="36" name="Graphic 35" descr="Badge New with solid fill">
                <a:extLst>
                  <a:ext uri="{FF2B5EF4-FFF2-40B4-BE49-F238E27FC236}">
                    <a16:creationId xmlns:a16="http://schemas.microsoft.com/office/drawing/2014/main" id="{A75E2C4B-F98B-0FF7-F4E5-F59CFE0A079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31945" y="5493494"/>
                <a:ext cx="478971" cy="478971"/>
              </a:xfrm>
              <a:prstGeom prst="rect">
                <a:avLst/>
              </a:prstGeom>
            </p:spPr>
          </p:pic>
        </p:grpSp>
      </p:grpSp>
      <p:sp>
        <p:nvSpPr>
          <p:cNvPr id="23" name="TextBox 22">
            <a:extLst>
              <a:ext uri="{FF2B5EF4-FFF2-40B4-BE49-F238E27FC236}">
                <a16:creationId xmlns:a16="http://schemas.microsoft.com/office/drawing/2014/main" id="{5BF07BFF-7D93-9C22-0C6F-4B1100546417}"/>
              </a:ext>
            </a:extLst>
          </p:cNvPr>
          <p:cNvSpPr txBox="1"/>
          <p:nvPr/>
        </p:nvSpPr>
        <p:spPr>
          <a:xfrm>
            <a:off x="145798" y="2494496"/>
            <a:ext cx="6320796" cy="1323439"/>
          </a:xfrm>
          <a:prstGeom prst="rect">
            <a:avLst/>
          </a:prstGeom>
          <a:noFill/>
        </p:spPr>
        <p:txBody>
          <a:bodyPr wrap="square" rtlCol="0">
            <a:spAutoFit/>
          </a:bodyPr>
          <a:lstStyle/>
          <a:p>
            <a:pPr algn="ctr"/>
            <a:r>
              <a:rPr lang="en-US" sz="4500" b="1" dirty="0">
                <a:solidFill>
                  <a:srgbClr val="0070C0"/>
                </a:solidFill>
                <a:latin typeface="Roboto" pitchFamily="2" charset="0"/>
                <a:ea typeface="Roboto" pitchFamily="2" charset="0"/>
              </a:rPr>
              <a:t>ỨNG DỤNG KÝ SỐ </a:t>
            </a:r>
          </a:p>
          <a:p>
            <a:pPr algn="ctr"/>
            <a:r>
              <a:rPr lang="en-US" sz="3500" b="1" dirty="0">
                <a:solidFill>
                  <a:schemeClr val="bg2">
                    <a:lumMod val="50000"/>
                  </a:schemeClr>
                </a:solidFill>
                <a:latin typeface="Roboto" pitchFamily="2" charset="0"/>
                <a:ea typeface="Roboto" pitchFamily="2" charset="0"/>
              </a:rPr>
              <a:t>QUA </a:t>
            </a:r>
            <a:r>
              <a:rPr lang="en-US" sz="3500" b="1" dirty="0" err="1">
                <a:solidFill>
                  <a:schemeClr val="bg2">
                    <a:lumMod val="50000"/>
                  </a:schemeClr>
                </a:solidFill>
                <a:latin typeface="Roboto" pitchFamily="2" charset="0"/>
                <a:ea typeface="Roboto" pitchFamily="2" charset="0"/>
              </a:rPr>
              <a:t>VNeID</a:t>
            </a:r>
            <a:r>
              <a:rPr lang="en-US" sz="3500" b="1" dirty="0">
                <a:solidFill>
                  <a:schemeClr val="bg2">
                    <a:lumMod val="50000"/>
                  </a:schemeClr>
                </a:solidFill>
                <a:latin typeface="Roboto" pitchFamily="2" charset="0"/>
                <a:ea typeface="Roboto" pitchFamily="2" charset="0"/>
              </a:rPr>
              <a:t> TẠI TRƯỜNG HỌC</a:t>
            </a:r>
            <a:endParaRPr lang="vi-VN" sz="3500" b="1" dirty="0">
              <a:solidFill>
                <a:schemeClr val="bg2">
                  <a:lumMod val="50000"/>
                </a:schemeClr>
              </a:solidFill>
              <a:latin typeface="Roboto" pitchFamily="2" charset="0"/>
              <a:ea typeface="Roboto" pitchFamily="2" charset="0"/>
            </a:endParaRPr>
          </a:p>
        </p:txBody>
      </p:sp>
      <p:grpSp>
        <p:nvGrpSpPr>
          <p:cNvPr id="46" name="Group 45">
            <a:extLst>
              <a:ext uri="{FF2B5EF4-FFF2-40B4-BE49-F238E27FC236}">
                <a16:creationId xmlns:a16="http://schemas.microsoft.com/office/drawing/2014/main" id="{ABDB6DCD-CFEC-10E4-A69C-9B3FC4BBD560}"/>
              </a:ext>
            </a:extLst>
          </p:cNvPr>
          <p:cNvGrpSpPr/>
          <p:nvPr/>
        </p:nvGrpSpPr>
        <p:grpSpPr>
          <a:xfrm>
            <a:off x="1700009" y="6356021"/>
            <a:ext cx="1962539" cy="381964"/>
            <a:chOff x="1700009" y="6356021"/>
            <a:chExt cx="1962539" cy="381964"/>
          </a:xfrm>
        </p:grpSpPr>
        <p:sp>
          <p:nvSpPr>
            <p:cNvPr id="41" name="TextBox 40">
              <a:extLst>
                <a:ext uri="{FF2B5EF4-FFF2-40B4-BE49-F238E27FC236}">
                  <a16:creationId xmlns:a16="http://schemas.microsoft.com/office/drawing/2014/main" id="{B1A7FD8C-C63D-1FB3-C6BC-1DB2083C7399}"/>
                </a:ext>
              </a:extLst>
            </p:cNvPr>
            <p:cNvSpPr txBox="1"/>
            <p:nvPr/>
          </p:nvSpPr>
          <p:spPr>
            <a:xfrm>
              <a:off x="2029690" y="6376957"/>
              <a:ext cx="1632858" cy="307777"/>
            </a:xfrm>
            <a:prstGeom prst="rect">
              <a:avLst/>
            </a:prstGeom>
            <a:noFill/>
          </p:spPr>
          <p:txBody>
            <a:bodyPr wrap="square" rtlCol="0">
              <a:spAutoFit/>
            </a:bodyPr>
            <a:lstStyle/>
            <a:p>
              <a:pPr algn="ctr"/>
              <a:r>
                <a:rPr lang="en-US" sz="1400" dirty="0" err="1">
                  <a:solidFill>
                    <a:srgbClr val="21429F"/>
                  </a:solidFill>
                  <a:latin typeface="Roboto" pitchFamily="2" charset="0"/>
                  <a:ea typeface="Roboto" pitchFamily="2" charset="0"/>
                </a:rPr>
                <a:t>www.mobile-id.vn</a:t>
              </a:r>
              <a:endParaRPr lang="vi-VN" sz="1400" dirty="0">
                <a:solidFill>
                  <a:srgbClr val="21429F"/>
                </a:solidFill>
                <a:latin typeface="Roboto" pitchFamily="2" charset="0"/>
                <a:ea typeface="Roboto" pitchFamily="2" charset="0"/>
              </a:endParaRPr>
            </a:p>
          </p:txBody>
        </p:sp>
        <p:pic>
          <p:nvPicPr>
            <p:cNvPr id="45" name="Graphic 44" descr="Internet with solid fill">
              <a:extLst>
                <a:ext uri="{FF2B5EF4-FFF2-40B4-BE49-F238E27FC236}">
                  <a16:creationId xmlns:a16="http://schemas.microsoft.com/office/drawing/2014/main" id="{E7CF234B-0C95-C644-0542-8AB7127ED48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700009" y="6356021"/>
              <a:ext cx="381964" cy="381964"/>
            </a:xfrm>
            <a:prstGeom prst="rect">
              <a:avLst/>
            </a:prstGeom>
          </p:spPr>
        </p:pic>
      </p:grpSp>
      <p:grpSp>
        <p:nvGrpSpPr>
          <p:cNvPr id="51" name="Group 50">
            <a:extLst>
              <a:ext uri="{FF2B5EF4-FFF2-40B4-BE49-F238E27FC236}">
                <a16:creationId xmlns:a16="http://schemas.microsoft.com/office/drawing/2014/main" id="{8A02D714-1E2C-8279-8BFE-D3FF3E9AEDE2}"/>
              </a:ext>
            </a:extLst>
          </p:cNvPr>
          <p:cNvGrpSpPr/>
          <p:nvPr/>
        </p:nvGrpSpPr>
        <p:grpSpPr>
          <a:xfrm>
            <a:off x="3974359" y="6314493"/>
            <a:ext cx="1650728" cy="381965"/>
            <a:chOff x="3974359" y="6314493"/>
            <a:chExt cx="1650728" cy="381965"/>
          </a:xfrm>
        </p:grpSpPr>
        <p:sp>
          <p:nvSpPr>
            <p:cNvPr id="42" name="TextBox 41">
              <a:extLst>
                <a:ext uri="{FF2B5EF4-FFF2-40B4-BE49-F238E27FC236}">
                  <a16:creationId xmlns:a16="http://schemas.microsoft.com/office/drawing/2014/main" id="{A04D4D6B-BA82-7335-9751-EE46EAFD7D3B}"/>
                </a:ext>
              </a:extLst>
            </p:cNvPr>
            <p:cNvSpPr txBox="1"/>
            <p:nvPr/>
          </p:nvSpPr>
          <p:spPr>
            <a:xfrm>
              <a:off x="3992229" y="6376957"/>
              <a:ext cx="1632858" cy="307777"/>
            </a:xfrm>
            <a:prstGeom prst="rect">
              <a:avLst/>
            </a:prstGeom>
            <a:noFill/>
          </p:spPr>
          <p:txBody>
            <a:bodyPr wrap="square" rtlCol="0">
              <a:spAutoFit/>
            </a:bodyPr>
            <a:lstStyle/>
            <a:p>
              <a:pPr algn="ctr"/>
              <a:r>
                <a:rPr lang="en-US" sz="1400" dirty="0">
                  <a:solidFill>
                    <a:srgbClr val="21429F"/>
                  </a:solidFill>
                  <a:latin typeface="Roboto" pitchFamily="2" charset="0"/>
                  <a:ea typeface="Roboto" pitchFamily="2" charset="0"/>
                </a:rPr>
                <a:t>1900 6884</a:t>
              </a:r>
              <a:endParaRPr lang="vi-VN" sz="1400" dirty="0">
                <a:solidFill>
                  <a:srgbClr val="21429F"/>
                </a:solidFill>
                <a:latin typeface="Roboto" pitchFamily="2" charset="0"/>
                <a:ea typeface="Roboto" pitchFamily="2" charset="0"/>
              </a:endParaRPr>
            </a:p>
          </p:txBody>
        </p:sp>
        <p:pic>
          <p:nvPicPr>
            <p:cNvPr id="48" name="Graphic 47" descr="Speaker phone with solid fill">
              <a:extLst>
                <a:ext uri="{FF2B5EF4-FFF2-40B4-BE49-F238E27FC236}">
                  <a16:creationId xmlns:a16="http://schemas.microsoft.com/office/drawing/2014/main" id="{5CBD5D8D-2C00-0AE2-5347-9B39D4267E5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974359" y="6314493"/>
              <a:ext cx="381965" cy="381965"/>
            </a:xfrm>
            <a:prstGeom prst="rect">
              <a:avLst/>
            </a:prstGeom>
          </p:spPr>
        </p:pic>
      </p:grpSp>
      <p:grpSp>
        <p:nvGrpSpPr>
          <p:cNvPr id="52" name="Group 51">
            <a:extLst>
              <a:ext uri="{FF2B5EF4-FFF2-40B4-BE49-F238E27FC236}">
                <a16:creationId xmlns:a16="http://schemas.microsoft.com/office/drawing/2014/main" id="{B475F67B-AAA9-17EB-1F29-EC6B5318C288}"/>
              </a:ext>
            </a:extLst>
          </p:cNvPr>
          <p:cNvGrpSpPr/>
          <p:nvPr/>
        </p:nvGrpSpPr>
        <p:grpSpPr>
          <a:xfrm>
            <a:off x="5882942" y="6337510"/>
            <a:ext cx="1952736" cy="347224"/>
            <a:chOff x="5554934" y="6337510"/>
            <a:chExt cx="1952736" cy="347224"/>
          </a:xfrm>
        </p:grpSpPr>
        <p:sp>
          <p:nvSpPr>
            <p:cNvPr id="43" name="TextBox 42">
              <a:extLst>
                <a:ext uri="{FF2B5EF4-FFF2-40B4-BE49-F238E27FC236}">
                  <a16:creationId xmlns:a16="http://schemas.microsoft.com/office/drawing/2014/main" id="{8D30E7EA-7C4D-0445-13C5-2B9F91CB5039}"/>
                </a:ext>
              </a:extLst>
            </p:cNvPr>
            <p:cNvSpPr txBox="1"/>
            <p:nvPr/>
          </p:nvSpPr>
          <p:spPr>
            <a:xfrm>
              <a:off x="5874812" y="6376957"/>
              <a:ext cx="1632858" cy="307777"/>
            </a:xfrm>
            <a:prstGeom prst="rect">
              <a:avLst/>
            </a:prstGeom>
            <a:noFill/>
          </p:spPr>
          <p:txBody>
            <a:bodyPr wrap="square" rtlCol="0">
              <a:spAutoFit/>
            </a:bodyPr>
            <a:lstStyle/>
            <a:p>
              <a:pPr algn="ctr"/>
              <a:r>
                <a:rPr lang="en-US" sz="1400" dirty="0" err="1">
                  <a:solidFill>
                    <a:srgbClr val="21429F"/>
                  </a:solidFill>
                  <a:latin typeface="Roboto" pitchFamily="2" charset="0"/>
                  <a:ea typeface="Roboto" pitchFamily="2" charset="0"/>
                </a:rPr>
                <a:t>info@mobile-id.vn</a:t>
              </a:r>
              <a:endParaRPr lang="vi-VN" sz="1400" dirty="0">
                <a:solidFill>
                  <a:srgbClr val="21429F"/>
                </a:solidFill>
                <a:latin typeface="Roboto" pitchFamily="2" charset="0"/>
                <a:ea typeface="Roboto" pitchFamily="2" charset="0"/>
              </a:endParaRPr>
            </a:p>
          </p:txBody>
        </p:sp>
        <p:pic>
          <p:nvPicPr>
            <p:cNvPr id="50" name="Graphic 49" descr="Email with solid fill">
              <a:extLst>
                <a:ext uri="{FF2B5EF4-FFF2-40B4-BE49-F238E27FC236}">
                  <a16:creationId xmlns:a16="http://schemas.microsoft.com/office/drawing/2014/main" id="{E4B3D9D5-AFC0-BE81-7703-731353B43E7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554934" y="6337510"/>
              <a:ext cx="319878" cy="319878"/>
            </a:xfrm>
            <a:prstGeom prst="rect">
              <a:avLst/>
            </a:prstGeom>
          </p:spPr>
        </p:pic>
      </p:grpSp>
    </p:spTree>
    <p:extLst>
      <p:ext uri="{BB962C8B-B14F-4D97-AF65-F5344CB8AC3E}">
        <p14:creationId xmlns:p14="http://schemas.microsoft.com/office/powerpoint/2010/main" val="3942758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26"/>
                                        </p:tgtEl>
                                        <p:attrNameLst>
                                          <p:attrName>r</p:attrName>
                                        </p:attrNameLst>
                                      </p:cBhvr>
                                    </p:animRot>
                                    <p:animRot by="-240000">
                                      <p:cBhvr>
                                        <p:cTn id="7" dur="200" fill="hold">
                                          <p:stCondLst>
                                            <p:cond delay="200"/>
                                          </p:stCondLst>
                                        </p:cTn>
                                        <p:tgtEl>
                                          <p:spTgt spid="26"/>
                                        </p:tgtEl>
                                        <p:attrNameLst>
                                          <p:attrName>r</p:attrName>
                                        </p:attrNameLst>
                                      </p:cBhvr>
                                    </p:animRot>
                                    <p:animRot by="240000">
                                      <p:cBhvr>
                                        <p:cTn id="8" dur="200" fill="hold">
                                          <p:stCondLst>
                                            <p:cond delay="400"/>
                                          </p:stCondLst>
                                        </p:cTn>
                                        <p:tgtEl>
                                          <p:spTgt spid="26"/>
                                        </p:tgtEl>
                                        <p:attrNameLst>
                                          <p:attrName>r</p:attrName>
                                        </p:attrNameLst>
                                      </p:cBhvr>
                                    </p:animRot>
                                    <p:animRot by="-240000">
                                      <p:cBhvr>
                                        <p:cTn id="9" dur="200" fill="hold">
                                          <p:stCondLst>
                                            <p:cond delay="600"/>
                                          </p:stCondLst>
                                        </p:cTn>
                                        <p:tgtEl>
                                          <p:spTgt spid="26"/>
                                        </p:tgtEl>
                                        <p:attrNameLst>
                                          <p:attrName>r</p:attrName>
                                        </p:attrNameLst>
                                      </p:cBhvr>
                                    </p:animRot>
                                    <p:animRot by="120000">
                                      <p:cBhvr>
                                        <p:cTn id="10" dur="200" fill="hold">
                                          <p:stCondLst>
                                            <p:cond delay="800"/>
                                          </p:stCondLst>
                                        </p:cTn>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B8DC0129-7883-03E4-B4E6-A7E0B8FBD83E}"/>
              </a:ext>
            </a:extLst>
          </p:cNvPr>
          <p:cNvSpPr/>
          <p:nvPr/>
        </p:nvSpPr>
        <p:spPr>
          <a:xfrm>
            <a:off x="452581" y="265545"/>
            <a:ext cx="3574473" cy="6326909"/>
          </a:xfrm>
          <a:prstGeom prst="roundRect">
            <a:avLst>
              <a:gd name="adj" fmla="val 50000"/>
            </a:avLst>
          </a:prstGeom>
          <a:solidFill>
            <a:srgbClr val="0070C0"/>
          </a:solidFill>
          <a:ln>
            <a:noFill/>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Rectangle: Rounded Corners 5">
            <a:extLst>
              <a:ext uri="{FF2B5EF4-FFF2-40B4-BE49-F238E27FC236}">
                <a16:creationId xmlns:a16="http://schemas.microsoft.com/office/drawing/2014/main" id="{022DA847-755A-F0E8-2302-18852C02BA35}"/>
              </a:ext>
            </a:extLst>
          </p:cNvPr>
          <p:cNvSpPr/>
          <p:nvPr/>
        </p:nvSpPr>
        <p:spPr>
          <a:xfrm>
            <a:off x="452581" y="930562"/>
            <a:ext cx="3574472" cy="4996873"/>
          </a:xfrm>
          <a:prstGeom prst="roundRect">
            <a:avLst>
              <a:gd name="adj" fmla="val 50000"/>
            </a:avLst>
          </a:prstGeom>
          <a:blipFill>
            <a:blip r:embed="rId2">
              <a:extLst>
                <a:ext uri="{BEBA8EAE-BF5A-486C-A8C5-ECC9F3942E4B}">
                  <a14:imgProps xmlns:a14="http://schemas.microsoft.com/office/drawing/2010/main">
                    <a14:imgLayer r:embed="rId3">
                      <a14:imgEffect>
                        <a14:colorTemperature colorTemp="112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Rectangle: Rounded Corners 4">
            <a:extLst>
              <a:ext uri="{FF2B5EF4-FFF2-40B4-BE49-F238E27FC236}">
                <a16:creationId xmlns:a16="http://schemas.microsoft.com/office/drawing/2014/main" id="{8644952E-9761-6FBE-0E4F-B20A333C2259}"/>
              </a:ext>
            </a:extLst>
          </p:cNvPr>
          <p:cNvSpPr/>
          <p:nvPr/>
        </p:nvSpPr>
        <p:spPr>
          <a:xfrm>
            <a:off x="226290" y="0"/>
            <a:ext cx="3985492" cy="6744854"/>
          </a:xfrm>
          <a:prstGeom prst="roundRect">
            <a:avLst>
              <a:gd name="adj" fmla="val 50000"/>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1" name="Group 10">
            <a:extLst>
              <a:ext uri="{FF2B5EF4-FFF2-40B4-BE49-F238E27FC236}">
                <a16:creationId xmlns:a16="http://schemas.microsoft.com/office/drawing/2014/main" id="{359C8DE5-3981-A5CA-12F4-72CA1F25C55D}"/>
              </a:ext>
            </a:extLst>
          </p:cNvPr>
          <p:cNvGrpSpPr/>
          <p:nvPr/>
        </p:nvGrpSpPr>
        <p:grpSpPr>
          <a:xfrm>
            <a:off x="4438073" y="1263967"/>
            <a:ext cx="6945745" cy="960581"/>
            <a:chOff x="4655123" y="1403927"/>
            <a:chExt cx="6945745" cy="960581"/>
          </a:xfrm>
        </p:grpSpPr>
        <p:sp>
          <p:nvSpPr>
            <p:cNvPr id="8" name="Rectangle: Rounded Corners 7">
              <a:extLst>
                <a:ext uri="{FF2B5EF4-FFF2-40B4-BE49-F238E27FC236}">
                  <a16:creationId xmlns:a16="http://schemas.microsoft.com/office/drawing/2014/main" id="{0FD3B383-1F51-98E5-503C-58EEC4CDB1D5}"/>
                </a:ext>
              </a:extLst>
            </p:cNvPr>
            <p:cNvSpPr/>
            <p:nvPr/>
          </p:nvSpPr>
          <p:spPr>
            <a:xfrm>
              <a:off x="5412504" y="1574799"/>
              <a:ext cx="6188364" cy="618837"/>
            </a:xfrm>
            <a:prstGeom prst="round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Oval 6">
              <a:extLst>
                <a:ext uri="{FF2B5EF4-FFF2-40B4-BE49-F238E27FC236}">
                  <a16:creationId xmlns:a16="http://schemas.microsoft.com/office/drawing/2014/main" id="{B637899F-4664-3CDB-2611-F78B0A1E7744}"/>
                </a:ext>
              </a:extLst>
            </p:cNvPr>
            <p:cNvSpPr/>
            <p:nvPr/>
          </p:nvSpPr>
          <p:spPr>
            <a:xfrm>
              <a:off x="4655123" y="1403927"/>
              <a:ext cx="960581" cy="960581"/>
            </a:xfrm>
            <a:prstGeom prst="ellipse">
              <a:avLst/>
            </a:prstGeom>
            <a:solidFill>
              <a:srgbClr val="0070C0"/>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 name="TextBox 8">
              <a:extLst>
                <a:ext uri="{FF2B5EF4-FFF2-40B4-BE49-F238E27FC236}">
                  <a16:creationId xmlns:a16="http://schemas.microsoft.com/office/drawing/2014/main" id="{095AAE32-DC7D-6E06-68E9-8FBBB0D83A32}"/>
                </a:ext>
              </a:extLst>
            </p:cNvPr>
            <p:cNvSpPr txBox="1"/>
            <p:nvPr/>
          </p:nvSpPr>
          <p:spPr>
            <a:xfrm>
              <a:off x="4807521" y="1639638"/>
              <a:ext cx="646545" cy="553998"/>
            </a:xfrm>
            <a:prstGeom prst="rect">
              <a:avLst/>
            </a:prstGeom>
            <a:noFill/>
          </p:spPr>
          <p:txBody>
            <a:bodyPr wrap="square" rtlCol="0">
              <a:spAutoFit/>
            </a:bodyPr>
            <a:lstStyle/>
            <a:p>
              <a:pPr algn="ctr"/>
              <a:r>
                <a:rPr lang="en-US" sz="3000" b="1" dirty="0">
                  <a:solidFill>
                    <a:schemeClr val="bg1"/>
                  </a:solidFill>
                  <a:latin typeface="Roboto" pitchFamily="2" charset="0"/>
                  <a:ea typeface="Roboto" pitchFamily="2" charset="0"/>
                </a:rPr>
                <a:t>1</a:t>
              </a:r>
              <a:endParaRPr lang="vi-VN" sz="3000" b="1" dirty="0">
                <a:solidFill>
                  <a:schemeClr val="bg1"/>
                </a:solidFill>
                <a:latin typeface="Roboto" pitchFamily="2" charset="0"/>
                <a:ea typeface="Roboto" pitchFamily="2" charset="0"/>
              </a:endParaRPr>
            </a:p>
          </p:txBody>
        </p:sp>
        <p:sp>
          <p:nvSpPr>
            <p:cNvPr id="10" name="TextBox 9">
              <a:extLst>
                <a:ext uri="{FF2B5EF4-FFF2-40B4-BE49-F238E27FC236}">
                  <a16:creationId xmlns:a16="http://schemas.microsoft.com/office/drawing/2014/main" id="{4AA3A241-28A1-894C-C4F6-B50054691EB4}"/>
                </a:ext>
              </a:extLst>
            </p:cNvPr>
            <p:cNvSpPr txBox="1"/>
            <p:nvPr/>
          </p:nvSpPr>
          <p:spPr>
            <a:xfrm>
              <a:off x="5768101" y="1684162"/>
              <a:ext cx="5652567" cy="400110"/>
            </a:xfrm>
            <a:prstGeom prst="rect">
              <a:avLst/>
            </a:prstGeom>
            <a:noFill/>
          </p:spPr>
          <p:txBody>
            <a:bodyPr wrap="square" rtlCol="0">
              <a:spAutoFit/>
            </a:bodyPr>
            <a:lstStyle/>
            <a:p>
              <a:pPr algn="just"/>
              <a:r>
                <a:rPr lang="en-US" sz="2000" b="1" dirty="0">
                  <a:solidFill>
                    <a:schemeClr val="bg1"/>
                  </a:solidFill>
                  <a:latin typeface="Roboto" pitchFamily="2" charset="0"/>
                  <a:ea typeface="Roboto" pitchFamily="2" charset="0"/>
                </a:rPr>
                <a:t>TỔNG QUAN VỀ ỨNG DỤNG KÝ SỐ QUA </a:t>
              </a:r>
              <a:r>
                <a:rPr lang="en-US" sz="2000" b="1" dirty="0" err="1">
                  <a:solidFill>
                    <a:schemeClr val="bg1"/>
                  </a:solidFill>
                  <a:latin typeface="Roboto" pitchFamily="2" charset="0"/>
                  <a:ea typeface="Roboto" pitchFamily="2" charset="0"/>
                </a:rPr>
                <a:t>VNeID</a:t>
              </a:r>
              <a:endParaRPr lang="vi-VN" sz="2000" b="1" dirty="0">
                <a:solidFill>
                  <a:schemeClr val="bg1"/>
                </a:solidFill>
                <a:latin typeface="Roboto" pitchFamily="2" charset="0"/>
                <a:ea typeface="Roboto" pitchFamily="2" charset="0"/>
              </a:endParaRPr>
            </a:p>
          </p:txBody>
        </p:sp>
      </p:grpSp>
      <p:sp>
        <p:nvSpPr>
          <p:cNvPr id="12" name="TextBox 11">
            <a:extLst>
              <a:ext uri="{FF2B5EF4-FFF2-40B4-BE49-F238E27FC236}">
                <a16:creationId xmlns:a16="http://schemas.microsoft.com/office/drawing/2014/main" id="{0DB9A1B9-E62D-BB43-790A-A23C8A871200}"/>
              </a:ext>
            </a:extLst>
          </p:cNvPr>
          <p:cNvSpPr txBox="1"/>
          <p:nvPr/>
        </p:nvSpPr>
        <p:spPr>
          <a:xfrm>
            <a:off x="4438073" y="299620"/>
            <a:ext cx="2414182" cy="707886"/>
          </a:xfrm>
          <a:prstGeom prst="rect">
            <a:avLst/>
          </a:prstGeom>
          <a:noFill/>
        </p:spPr>
        <p:txBody>
          <a:bodyPr wrap="square" rtlCol="0">
            <a:spAutoFit/>
          </a:bodyPr>
          <a:lstStyle/>
          <a:p>
            <a:pPr algn="just"/>
            <a:r>
              <a:rPr lang="en-US" sz="4000" b="1" dirty="0">
                <a:solidFill>
                  <a:srgbClr val="0070C0"/>
                </a:solidFill>
                <a:latin typeface="Roboto" pitchFamily="2" charset="0"/>
                <a:ea typeface="Roboto" pitchFamily="2" charset="0"/>
              </a:rPr>
              <a:t>MỤC LỤC</a:t>
            </a:r>
            <a:endParaRPr lang="vi-VN" sz="4000" b="1" dirty="0">
              <a:solidFill>
                <a:srgbClr val="0070C0"/>
              </a:solidFill>
              <a:latin typeface="Roboto" pitchFamily="2" charset="0"/>
              <a:ea typeface="Roboto" pitchFamily="2" charset="0"/>
            </a:endParaRPr>
          </a:p>
        </p:txBody>
      </p:sp>
      <p:grpSp>
        <p:nvGrpSpPr>
          <p:cNvPr id="13" name="Group 12">
            <a:extLst>
              <a:ext uri="{FF2B5EF4-FFF2-40B4-BE49-F238E27FC236}">
                <a16:creationId xmlns:a16="http://schemas.microsoft.com/office/drawing/2014/main" id="{73F6D4D7-BE73-E6F5-8611-219FFA73F5B6}"/>
              </a:ext>
            </a:extLst>
          </p:cNvPr>
          <p:cNvGrpSpPr/>
          <p:nvPr/>
        </p:nvGrpSpPr>
        <p:grpSpPr>
          <a:xfrm>
            <a:off x="4438073" y="2295993"/>
            <a:ext cx="6945745" cy="960581"/>
            <a:chOff x="4655123" y="1403927"/>
            <a:chExt cx="6945745" cy="960581"/>
          </a:xfrm>
        </p:grpSpPr>
        <p:sp>
          <p:nvSpPr>
            <p:cNvPr id="14" name="Rectangle: Rounded Corners 13">
              <a:extLst>
                <a:ext uri="{FF2B5EF4-FFF2-40B4-BE49-F238E27FC236}">
                  <a16:creationId xmlns:a16="http://schemas.microsoft.com/office/drawing/2014/main" id="{6D758689-EDC6-545E-0481-D7C2A1C1133A}"/>
                </a:ext>
              </a:extLst>
            </p:cNvPr>
            <p:cNvSpPr/>
            <p:nvPr/>
          </p:nvSpPr>
          <p:spPr>
            <a:xfrm>
              <a:off x="5412504" y="1574799"/>
              <a:ext cx="6188364" cy="618837"/>
            </a:xfrm>
            <a:prstGeom prst="round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5" name="Oval 14">
              <a:extLst>
                <a:ext uri="{FF2B5EF4-FFF2-40B4-BE49-F238E27FC236}">
                  <a16:creationId xmlns:a16="http://schemas.microsoft.com/office/drawing/2014/main" id="{153B4182-2085-9A03-9C82-5972E7B3AED9}"/>
                </a:ext>
              </a:extLst>
            </p:cNvPr>
            <p:cNvSpPr/>
            <p:nvPr/>
          </p:nvSpPr>
          <p:spPr>
            <a:xfrm>
              <a:off x="4655123" y="1403927"/>
              <a:ext cx="960581" cy="960581"/>
            </a:xfrm>
            <a:prstGeom prst="ellipse">
              <a:avLst/>
            </a:prstGeom>
            <a:solidFill>
              <a:srgbClr val="0070C0"/>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TextBox 15">
              <a:extLst>
                <a:ext uri="{FF2B5EF4-FFF2-40B4-BE49-F238E27FC236}">
                  <a16:creationId xmlns:a16="http://schemas.microsoft.com/office/drawing/2014/main" id="{A42AD75F-E768-4F32-95F2-F2360AACA355}"/>
                </a:ext>
              </a:extLst>
            </p:cNvPr>
            <p:cNvSpPr txBox="1"/>
            <p:nvPr/>
          </p:nvSpPr>
          <p:spPr>
            <a:xfrm>
              <a:off x="4807521" y="1639638"/>
              <a:ext cx="646545" cy="553998"/>
            </a:xfrm>
            <a:prstGeom prst="rect">
              <a:avLst/>
            </a:prstGeom>
            <a:noFill/>
          </p:spPr>
          <p:txBody>
            <a:bodyPr wrap="square" rtlCol="0">
              <a:spAutoFit/>
            </a:bodyPr>
            <a:lstStyle/>
            <a:p>
              <a:pPr algn="ctr"/>
              <a:r>
                <a:rPr lang="en-US" sz="3000" b="1" dirty="0">
                  <a:solidFill>
                    <a:schemeClr val="bg1"/>
                  </a:solidFill>
                  <a:latin typeface="Roboto" pitchFamily="2" charset="0"/>
                  <a:ea typeface="Roboto" pitchFamily="2" charset="0"/>
                </a:rPr>
                <a:t>2</a:t>
              </a:r>
              <a:endParaRPr lang="vi-VN" sz="3000" b="1" dirty="0">
                <a:solidFill>
                  <a:schemeClr val="bg1"/>
                </a:solidFill>
                <a:latin typeface="Roboto" pitchFamily="2" charset="0"/>
                <a:ea typeface="Roboto" pitchFamily="2" charset="0"/>
              </a:endParaRPr>
            </a:p>
          </p:txBody>
        </p:sp>
        <p:sp>
          <p:nvSpPr>
            <p:cNvPr id="17" name="TextBox 16">
              <a:extLst>
                <a:ext uri="{FF2B5EF4-FFF2-40B4-BE49-F238E27FC236}">
                  <a16:creationId xmlns:a16="http://schemas.microsoft.com/office/drawing/2014/main" id="{774B1D80-29D6-A002-1CBB-6661B91EB06F}"/>
                </a:ext>
              </a:extLst>
            </p:cNvPr>
            <p:cNvSpPr txBox="1"/>
            <p:nvPr/>
          </p:nvSpPr>
          <p:spPr>
            <a:xfrm>
              <a:off x="5768101" y="1684162"/>
              <a:ext cx="5652567" cy="400110"/>
            </a:xfrm>
            <a:prstGeom prst="rect">
              <a:avLst/>
            </a:prstGeom>
            <a:noFill/>
          </p:spPr>
          <p:txBody>
            <a:bodyPr wrap="square" rtlCol="0">
              <a:spAutoFit/>
            </a:bodyPr>
            <a:lstStyle/>
            <a:p>
              <a:pPr algn="just"/>
              <a:r>
                <a:rPr lang="en-US" sz="2000" b="1" dirty="0">
                  <a:solidFill>
                    <a:schemeClr val="bg1"/>
                  </a:solidFill>
                  <a:latin typeface="Roboto" pitchFamily="2" charset="0"/>
                  <a:ea typeface="Roboto" pitchFamily="2" charset="0"/>
                </a:rPr>
                <a:t>DANH MỤC CÁC NGHIỆP VỤ CẦN KÝ SỐ</a:t>
              </a:r>
              <a:endParaRPr lang="vi-VN" sz="2000" b="1" dirty="0">
                <a:solidFill>
                  <a:schemeClr val="bg1"/>
                </a:solidFill>
                <a:latin typeface="Roboto" pitchFamily="2" charset="0"/>
                <a:ea typeface="Roboto" pitchFamily="2" charset="0"/>
              </a:endParaRPr>
            </a:p>
          </p:txBody>
        </p:sp>
      </p:grpSp>
      <p:grpSp>
        <p:nvGrpSpPr>
          <p:cNvPr id="18" name="Group 17">
            <a:extLst>
              <a:ext uri="{FF2B5EF4-FFF2-40B4-BE49-F238E27FC236}">
                <a16:creationId xmlns:a16="http://schemas.microsoft.com/office/drawing/2014/main" id="{7028C38D-9F86-45F5-9DA4-63266E129F6F}"/>
              </a:ext>
            </a:extLst>
          </p:cNvPr>
          <p:cNvGrpSpPr/>
          <p:nvPr/>
        </p:nvGrpSpPr>
        <p:grpSpPr>
          <a:xfrm>
            <a:off x="4438073" y="4360045"/>
            <a:ext cx="6945745" cy="960581"/>
            <a:chOff x="4655123" y="1403927"/>
            <a:chExt cx="6945745" cy="960581"/>
          </a:xfrm>
        </p:grpSpPr>
        <p:sp>
          <p:nvSpPr>
            <p:cNvPr id="19" name="Rectangle: Rounded Corners 18">
              <a:extLst>
                <a:ext uri="{FF2B5EF4-FFF2-40B4-BE49-F238E27FC236}">
                  <a16:creationId xmlns:a16="http://schemas.microsoft.com/office/drawing/2014/main" id="{82401F57-37B5-E0CB-B19A-D757FCF72F42}"/>
                </a:ext>
              </a:extLst>
            </p:cNvPr>
            <p:cNvSpPr/>
            <p:nvPr/>
          </p:nvSpPr>
          <p:spPr>
            <a:xfrm>
              <a:off x="5412504" y="1574799"/>
              <a:ext cx="6188364" cy="618837"/>
            </a:xfrm>
            <a:prstGeom prst="round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 name="Oval 19">
              <a:extLst>
                <a:ext uri="{FF2B5EF4-FFF2-40B4-BE49-F238E27FC236}">
                  <a16:creationId xmlns:a16="http://schemas.microsoft.com/office/drawing/2014/main" id="{3C300DC1-CF0C-E3DC-64B9-269C5F7ED5D9}"/>
                </a:ext>
              </a:extLst>
            </p:cNvPr>
            <p:cNvSpPr/>
            <p:nvPr/>
          </p:nvSpPr>
          <p:spPr>
            <a:xfrm>
              <a:off x="4655123" y="1403927"/>
              <a:ext cx="960581" cy="960581"/>
            </a:xfrm>
            <a:prstGeom prst="ellipse">
              <a:avLst/>
            </a:prstGeom>
            <a:solidFill>
              <a:srgbClr val="0070C0"/>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TextBox 20">
              <a:extLst>
                <a:ext uri="{FF2B5EF4-FFF2-40B4-BE49-F238E27FC236}">
                  <a16:creationId xmlns:a16="http://schemas.microsoft.com/office/drawing/2014/main" id="{AE56D565-AA13-6E54-2ED3-C85A52EE9C80}"/>
                </a:ext>
              </a:extLst>
            </p:cNvPr>
            <p:cNvSpPr txBox="1"/>
            <p:nvPr/>
          </p:nvSpPr>
          <p:spPr>
            <a:xfrm>
              <a:off x="4807521" y="1639638"/>
              <a:ext cx="646545" cy="553998"/>
            </a:xfrm>
            <a:prstGeom prst="rect">
              <a:avLst/>
            </a:prstGeom>
            <a:noFill/>
          </p:spPr>
          <p:txBody>
            <a:bodyPr wrap="square" rtlCol="0">
              <a:spAutoFit/>
            </a:bodyPr>
            <a:lstStyle/>
            <a:p>
              <a:pPr algn="ctr"/>
              <a:r>
                <a:rPr lang="en-US" sz="3000" b="1" dirty="0">
                  <a:solidFill>
                    <a:schemeClr val="bg1"/>
                  </a:solidFill>
                  <a:latin typeface="Roboto" pitchFamily="2" charset="0"/>
                  <a:ea typeface="Roboto" pitchFamily="2" charset="0"/>
                </a:rPr>
                <a:t>4</a:t>
              </a:r>
              <a:endParaRPr lang="vi-VN" sz="3000" b="1" dirty="0">
                <a:solidFill>
                  <a:schemeClr val="bg1"/>
                </a:solidFill>
                <a:latin typeface="Roboto" pitchFamily="2" charset="0"/>
                <a:ea typeface="Roboto" pitchFamily="2" charset="0"/>
              </a:endParaRPr>
            </a:p>
          </p:txBody>
        </p:sp>
        <p:sp>
          <p:nvSpPr>
            <p:cNvPr id="22" name="TextBox 21">
              <a:extLst>
                <a:ext uri="{FF2B5EF4-FFF2-40B4-BE49-F238E27FC236}">
                  <a16:creationId xmlns:a16="http://schemas.microsoft.com/office/drawing/2014/main" id="{30F80423-729F-8DE9-5B08-9BE469ECF706}"/>
                </a:ext>
              </a:extLst>
            </p:cNvPr>
            <p:cNvSpPr txBox="1"/>
            <p:nvPr/>
          </p:nvSpPr>
          <p:spPr>
            <a:xfrm>
              <a:off x="5768101" y="1684162"/>
              <a:ext cx="5652567" cy="400110"/>
            </a:xfrm>
            <a:prstGeom prst="rect">
              <a:avLst/>
            </a:prstGeom>
            <a:noFill/>
          </p:spPr>
          <p:txBody>
            <a:bodyPr wrap="square" rtlCol="0">
              <a:spAutoFit/>
            </a:bodyPr>
            <a:lstStyle/>
            <a:p>
              <a:pPr algn="just"/>
              <a:r>
                <a:rPr lang="en-US" sz="2000" b="1" dirty="0">
                  <a:solidFill>
                    <a:schemeClr val="bg1"/>
                  </a:solidFill>
                  <a:latin typeface="Roboto" pitchFamily="2" charset="0"/>
                  <a:ea typeface="Roboto" pitchFamily="2" charset="0"/>
                </a:rPr>
                <a:t>GIẢI PHÁP KÝ SỐ QUA </a:t>
              </a:r>
              <a:r>
                <a:rPr lang="en-US" sz="2000" b="1" dirty="0" err="1">
                  <a:solidFill>
                    <a:schemeClr val="bg1"/>
                  </a:solidFill>
                  <a:latin typeface="Roboto" pitchFamily="2" charset="0"/>
                  <a:ea typeface="Roboto" pitchFamily="2" charset="0"/>
                </a:rPr>
                <a:t>VNeID</a:t>
              </a:r>
              <a:endParaRPr lang="vi-VN" sz="2000" b="1" dirty="0">
                <a:solidFill>
                  <a:schemeClr val="bg1"/>
                </a:solidFill>
                <a:latin typeface="Roboto" pitchFamily="2" charset="0"/>
                <a:ea typeface="Roboto" pitchFamily="2" charset="0"/>
              </a:endParaRPr>
            </a:p>
          </p:txBody>
        </p:sp>
      </p:grpSp>
      <p:grpSp>
        <p:nvGrpSpPr>
          <p:cNvPr id="23" name="Group 22">
            <a:extLst>
              <a:ext uri="{FF2B5EF4-FFF2-40B4-BE49-F238E27FC236}">
                <a16:creationId xmlns:a16="http://schemas.microsoft.com/office/drawing/2014/main" id="{B62E6B05-330C-653A-D048-57062335AFD3}"/>
              </a:ext>
            </a:extLst>
          </p:cNvPr>
          <p:cNvGrpSpPr/>
          <p:nvPr/>
        </p:nvGrpSpPr>
        <p:grpSpPr>
          <a:xfrm>
            <a:off x="4438073" y="5392072"/>
            <a:ext cx="6945745" cy="960581"/>
            <a:chOff x="4655123" y="1403927"/>
            <a:chExt cx="6945745" cy="960581"/>
          </a:xfrm>
        </p:grpSpPr>
        <p:sp>
          <p:nvSpPr>
            <p:cNvPr id="24" name="Rectangle: Rounded Corners 23">
              <a:extLst>
                <a:ext uri="{FF2B5EF4-FFF2-40B4-BE49-F238E27FC236}">
                  <a16:creationId xmlns:a16="http://schemas.microsoft.com/office/drawing/2014/main" id="{8CD39EA2-DD73-EF19-ECDD-C84D5363859C}"/>
                </a:ext>
              </a:extLst>
            </p:cNvPr>
            <p:cNvSpPr/>
            <p:nvPr/>
          </p:nvSpPr>
          <p:spPr>
            <a:xfrm>
              <a:off x="5412504" y="1574799"/>
              <a:ext cx="6188364" cy="618837"/>
            </a:xfrm>
            <a:prstGeom prst="round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5" name="Oval 24">
              <a:extLst>
                <a:ext uri="{FF2B5EF4-FFF2-40B4-BE49-F238E27FC236}">
                  <a16:creationId xmlns:a16="http://schemas.microsoft.com/office/drawing/2014/main" id="{220340AB-E05E-82B3-B76A-C48342CAA129}"/>
                </a:ext>
              </a:extLst>
            </p:cNvPr>
            <p:cNvSpPr/>
            <p:nvPr/>
          </p:nvSpPr>
          <p:spPr>
            <a:xfrm>
              <a:off x="4655123" y="1403927"/>
              <a:ext cx="960581" cy="960581"/>
            </a:xfrm>
            <a:prstGeom prst="ellipse">
              <a:avLst/>
            </a:prstGeom>
            <a:solidFill>
              <a:srgbClr val="0070C0"/>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6" name="TextBox 25">
              <a:extLst>
                <a:ext uri="{FF2B5EF4-FFF2-40B4-BE49-F238E27FC236}">
                  <a16:creationId xmlns:a16="http://schemas.microsoft.com/office/drawing/2014/main" id="{DEF05261-A342-512A-3777-2191F5009EF6}"/>
                </a:ext>
              </a:extLst>
            </p:cNvPr>
            <p:cNvSpPr txBox="1"/>
            <p:nvPr/>
          </p:nvSpPr>
          <p:spPr>
            <a:xfrm>
              <a:off x="4807521" y="1639638"/>
              <a:ext cx="646545" cy="553998"/>
            </a:xfrm>
            <a:prstGeom prst="rect">
              <a:avLst/>
            </a:prstGeom>
            <a:noFill/>
          </p:spPr>
          <p:txBody>
            <a:bodyPr wrap="square" rtlCol="0">
              <a:spAutoFit/>
            </a:bodyPr>
            <a:lstStyle/>
            <a:p>
              <a:pPr algn="ctr"/>
              <a:r>
                <a:rPr lang="en-US" sz="3000" b="1" dirty="0">
                  <a:solidFill>
                    <a:schemeClr val="bg1"/>
                  </a:solidFill>
                  <a:latin typeface="Roboto" pitchFamily="2" charset="0"/>
                  <a:ea typeface="Roboto" pitchFamily="2" charset="0"/>
                </a:rPr>
                <a:t>5</a:t>
              </a:r>
              <a:endParaRPr lang="vi-VN" sz="3000" b="1" dirty="0">
                <a:solidFill>
                  <a:schemeClr val="bg1"/>
                </a:solidFill>
                <a:latin typeface="Roboto" pitchFamily="2" charset="0"/>
                <a:ea typeface="Roboto" pitchFamily="2" charset="0"/>
              </a:endParaRPr>
            </a:p>
          </p:txBody>
        </p:sp>
        <p:sp>
          <p:nvSpPr>
            <p:cNvPr id="27" name="TextBox 26">
              <a:extLst>
                <a:ext uri="{FF2B5EF4-FFF2-40B4-BE49-F238E27FC236}">
                  <a16:creationId xmlns:a16="http://schemas.microsoft.com/office/drawing/2014/main" id="{296C75F5-3530-EE6D-08EC-3F2FE85CF247}"/>
                </a:ext>
              </a:extLst>
            </p:cNvPr>
            <p:cNvSpPr txBox="1"/>
            <p:nvPr/>
          </p:nvSpPr>
          <p:spPr>
            <a:xfrm>
              <a:off x="5768101" y="1684162"/>
              <a:ext cx="5652567" cy="400110"/>
            </a:xfrm>
            <a:prstGeom prst="rect">
              <a:avLst/>
            </a:prstGeom>
            <a:noFill/>
          </p:spPr>
          <p:txBody>
            <a:bodyPr wrap="square" rtlCol="0">
              <a:spAutoFit/>
            </a:bodyPr>
            <a:lstStyle/>
            <a:p>
              <a:pPr algn="just"/>
              <a:r>
                <a:rPr lang="en-US" sz="2000" b="1" dirty="0">
                  <a:solidFill>
                    <a:schemeClr val="bg1"/>
                  </a:solidFill>
                  <a:latin typeface="Roboto" pitchFamily="2" charset="0"/>
                  <a:ea typeface="Roboto" pitchFamily="2" charset="0"/>
                </a:rPr>
                <a:t>LỢI ÍCH VÀ TÍNH CẤP THIẾT</a:t>
              </a:r>
              <a:endParaRPr lang="vi-VN" sz="2000" b="1" dirty="0">
                <a:solidFill>
                  <a:schemeClr val="bg1"/>
                </a:solidFill>
                <a:latin typeface="Roboto" pitchFamily="2" charset="0"/>
                <a:ea typeface="Roboto" pitchFamily="2" charset="0"/>
              </a:endParaRPr>
            </a:p>
          </p:txBody>
        </p:sp>
      </p:grpSp>
      <p:grpSp>
        <p:nvGrpSpPr>
          <p:cNvPr id="2" name="Group 1">
            <a:extLst>
              <a:ext uri="{FF2B5EF4-FFF2-40B4-BE49-F238E27FC236}">
                <a16:creationId xmlns:a16="http://schemas.microsoft.com/office/drawing/2014/main" id="{2AA5EF2C-331E-4A69-4B10-34B6F1362151}"/>
              </a:ext>
            </a:extLst>
          </p:cNvPr>
          <p:cNvGrpSpPr/>
          <p:nvPr/>
        </p:nvGrpSpPr>
        <p:grpSpPr>
          <a:xfrm>
            <a:off x="4438073" y="3328019"/>
            <a:ext cx="6945745" cy="960581"/>
            <a:chOff x="4655123" y="1403927"/>
            <a:chExt cx="6945745" cy="960581"/>
          </a:xfrm>
        </p:grpSpPr>
        <p:sp>
          <p:nvSpPr>
            <p:cNvPr id="3" name="Rectangle: Rounded Corners 2">
              <a:extLst>
                <a:ext uri="{FF2B5EF4-FFF2-40B4-BE49-F238E27FC236}">
                  <a16:creationId xmlns:a16="http://schemas.microsoft.com/office/drawing/2014/main" id="{0CF2B139-B3EA-1090-1386-96E2547006A3}"/>
                </a:ext>
              </a:extLst>
            </p:cNvPr>
            <p:cNvSpPr/>
            <p:nvPr/>
          </p:nvSpPr>
          <p:spPr>
            <a:xfrm>
              <a:off x="5412504" y="1574799"/>
              <a:ext cx="6188364" cy="618837"/>
            </a:xfrm>
            <a:prstGeom prst="round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8" name="Oval 27">
              <a:extLst>
                <a:ext uri="{FF2B5EF4-FFF2-40B4-BE49-F238E27FC236}">
                  <a16:creationId xmlns:a16="http://schemas.microsoft.com/office/drawing/2014/main" id="{D736BC5A-533B-6AF4-7B69-3B1373D8777F}"/>
                </a:ext>
              </a:extLst>
            </p:cNvPr>
            <p:cNvSpPr/>
            <p:nvPr/>
          </p:nvSpPr>
          <p:spPr>
            <a:xfrm>
              <a:off x="4655123" y="1403927"/>
              <a:ext cx="960581" cy="960581"/>
            </a:xfrm>
            <a:prstGeom prst="ellipse">
              <a:avLst/>
            </a:prstGeom>
            <a:solidFill>
              <a:srgbClr val="0070C0"/>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9" name="TextBox 28">
              <a:extLst>
                <a:ext uri="{FF2B5EF4-FFF2-40B4-BE49-F238E27FC236}">
                  <a16:creationId xmlns:a16="http://schemas.microsoft.com/office/drawing/2014/main" id="{5466C3B8-DD21-1BFE-EA7B-82C349210366}"/>
                </a:ext>
              </a:extLst>
            </p:cNvPr>
            <p:cNvSpPr txBox="1"/>
            <p:nvPr/>
          </p:nvSpPr>
          <p:spPr>
            <a:xfrm>
              <a:off x="4807521" y="1639638"/>
              <a:ext cx="646545" cy="553998"/>
            </a:xfrm>
            <a:prstGeom prst="rect">
              <a:avLst/>
            </a:prstGeom>
            <a:noFill/>
          </p:spPr>
          <p:txBody>
            <a:bodyPr wrap="square" rtlCol="0">
              <a:spAutoFit/>
            </a:bodyPr>
            <a:lstStyle/>
            <a:p>
              <a:pPr algn="ctr"/>
              <a:r>
                <a:rPr lang="en-US" sz="3000" b="1" dirty="0">
                  <a:solidFill>
                    <a:schemeClr val="bg1"/>
                  </a:solidFill>
                  <a:latin typeface="Roboto" pitchFamily="2" charset="0"/>
                  <a:ea typeface="Roboto" pitchFamily="2" charset="0"/>
                </a:rPr>
                <a:t>3</a:t>
              </a:r>
              <a:endParaRPr lang="vi-VN" sz="3000" b="1" dirty="0">
                <a:solidFill>
                  <a:schemeClr val="bg1"/>
                </a:solidFill>
                <a:latin typeface="Roboto" pitchFamily="2" charset="0"/>
                <a:ea typeface="Roboto" pitchFamily="2" charset="0"/>
              </a:endParaRPr>
            </a:p>
          </p:txBody>
        </p:sp>
        <p:sp>
          <p:nvSpPr>
            <p:cNvPr id="30" name="TextBox 29">
              <a:extLst>
                <a:ext uri="{FF2B5EF4-FFF2-40B4-BE49-F238E27FC236}">
                  <a16:creationId xmlns:a16="http://schemas.microsoft.com/office/drawing/2014/main" id="{66741728-2DD8-C7E1-C3B1-2C849D91EEC3}"/>
                </a:ext>
              </a:extLst>
            </p:cNvPr>
            <p:cNvSpPr txBox="1"/>
            <p:nvPr/>
          </p:nvSpPr>
          <p:spPr>
            <a:xfrm>
              <a:off x="5768101" y="1684162"/>
              <a:ext cx="5652567" cy="400110"/>
            </a:xfrm>
            <a:prstGeom prst="rect">
              <a:avLst/>
            </a:prstGeom>
            <a:noFill/>
          </p:spPr>
          <p:txBody>
            <a:bodyPr wrap="square" rtlCol="0">
              <a:spAutoFit/>
            </a:bodyPr>
            <a:lstStyle/>
            <a:p>
              <a:pPr algn="just"/>
              <a:r>
                <a:rPr lang="en-US" sz="2000" b="1" dirty="0">
                  <a:solidFill>
                    <a:schemeClr val="bg1"/>
                  </a:solidFill>
                  <a:latin typeface="Roboto" pitchFamily="2" charset="0"/>
                  <a:ea typeface="Roboto" pitchFamily="2" charset="0"/>
                </a:rPr>
                <a:t>NGHIỆP VỤ VÀ NHU CẦU CẦN KÝ SỐ</a:t>
              </a:r>
              <a:endParaRPr lang="vi-VN" sz="2000" b="1" dirty="0">
                <a:solidFill>
                  <a:schemeClr val="bg1"/>
                </a:solidFill>
                <a:latin typeface="Roboto" pitchFamily="2" charset="0"/>
                <a:ea typeface="Roboto" pitchFamily="2" charset="0"/>
              </a:endParaRPr>
            </a:p>
          </p:txBody>
        </p:sp>
      </p:grpSp>
    </p:spTree>
    <p:extLst>
      <p:ext uri="{BB962C8B-B14F-4D97-AF65-F5344CB8AC3E}">
        <p14:creationId xmlns:p14="http://schemas.microsoft.com/office/powerpoint/2010/main" val="15304608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anim calcmode="lin" valueType="num">
                                      <p:cBhvr>
                                        <p:cTn id="18" dur="1250" fill="hold"/>
                                        <p:tgtEl>
                                          <p:spTgt spid="2"/>
                                        </p:tgtEl>
                                        <p:attrNameLst>
                                          <p:attrName>ppt_x</p:attrName>
                                        </p:attrNameLst>
                                      </p:cBhvr>
                                      <p:tavLst>
                                        <p:tav tm="0">
                                          <p:val>
                                            <p:strVal val="#ppt_x"/>
                                          </p:val>
                                        </p:tav>
                                        <p:tav tm="100000">
                                          <p:val>
                                            <p:strVal val="#ppt_x"/>
                                          </p:val>
                                        </p:tav>
                                      </p:tavLst>
                                    </p:anim>
                                    <p:anim calcmode="lin" valueType="num">
                                      <p:cBhvr>
                                        <p:cTn id="19" dur="125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750"/>
                                        <p:tgtEl>
                                          <p:spTgt spid="18"/>
                                        </p:tgtEl>
                                      </p:cBhvr>
                                    </p:animEffect>
                                    <p:anim calcmode="lin" valueType="num">
                                      <p:cBhvr>
                                        <p:cTn id="23" dur="1750" fill="hold"/>
                                        <p:tgtEl>
                                          <p:spTgt spid="18"/>
                                        </p:tgtEl>
                                        <p:attrNameLst>
                                          <p:attrName>ppt_x</p:attrName>
                                        </p:attrNameLst>
                                      </p:cBhvr>
                                      <p:tavLst>
                                        <p:tav tm="0">
                                          <p:val>
                                            <p:strVal val="#ppt_x"/>
                                          </p:val>
                                        </p:tav>
                                        <p:tav tm="100000">
                                          <p:val>
                                            <p:strVal val="#ppt_x"/>
                                          </p:val>
                                        </p:tav>
                                      </p:tavLst>
                                    </p:anim>
                                    <p:anim calcmode="lin" valueType="num">
                                      <p:cBhvr>
                                        <p:cTn id="24" dur="1750" fill="hold"/>
                                        <p:tgtEl>
                                          <p:spTgt spid="18"/>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2000"/>
                                        <p:tgtEl>
                                          <p:spTgt spid="23"/>
                                        </p:tgtEl>
                                      </p:cBhvr>
                                    </p:animEffect>
                                    <p:anim calcmode="lin" valueType="num">
                                      <p:cBhvr>
                                        <p:cTn id="28" dur="2000" fill="hold"/>
                                        <p:tgtEl>
                                          <p:spTgt spid="23"/>
                                        </p:tgtEl>
                                        <p:attrNameLst>
                                          <p:attrName>ppt_x</p:attrName>
                                        </p:attrNameLst>
                                      </p:cBhvr>
                                      <p:tavLst>
                                        <p:tav tm="0">
                                          <p:val>
                                            <p:strVal val="#ppt_x"/>
                                          </p:val>
                                        </p:tav>
                                        <p:tav tm="100000">
                                          <p:val>
                                            <p:strVal val="#ppt_x"/>
                                          </p:val>
                                        </p:tav>
                                      </p:tavLst>
                                    </p:anim>
                                    <p:anim calcmode="lin" valueType="num">
                                      <p:cBhvr>
                                        <p:cTn id="29" dur="2000" fill="hold"/>
                                        <p:tgtEl>
                                          <p:spTgt spid="23"/>
                                        </p:tgtEl>
                                        <p:attrNameLst>
                                          <p:attrName>ppt_y</p:attrName>
                                        </p:attrNameLst>
                                      </p:cBhvr>
                                      <p:tavLst>
                                        <p:tav tm="0">
                                          <p:val>
                                            <p:strVal val="#ppt_y-.1"/>
                                          </p:val>
                                        </p:tav>
                                        <p:tav tm="100000">
                                          <p:val>
                                            <p:strVal val="#ppt_y"/>
                                          </p:val>
                                        </p:tav>
                                      </p:tavLst>
                                    </p:anim>
                                  </p:childTnLst>
                                </p:cTn>
                              </p:par>
                              <p:par>
                                <p:cTn id="30" presetID="26" presetClass="emph" presetSubtype="0" fill="hold" grpId="0" nodeType="withEffect">
                                  <p:stCondLst>
                                    <p:cond delay="0"/>
                                  </p:stCondLst>
                                  <p:childTnLst>
                                    <p:animEffect transition="out" filter="fade">
                                      <p:cBhvr>
                                        <p:cTn id="31" dur="500" tmFilter="0, 0; .2, .5; .8, .5; 1, 0"/>
                                        <p:tgtEl>
                                          <p:spTgt spid="6"/>
                                        </p:tgtEl>
                                      </p:cBhvr>
                                    </p:animEffect>
                                    <p:animScale>
                                      <p:cBhvr>
                                        <p:cTn id="32"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BD9020D-89B6-FDF4-5DC2-A463AF749710}"/>
              </a:ext>
            </a:extLst>
          </p:cNvPr>
          <p:cNvGrpSpPr/>
          <p:nvPr/>
        </p:nvGrpSpPr>
        <p:grpSpPr>
          <a:xfrm>
            <a:off x="-110836" y="-508001"/>
            <a:ext cx="4573883" cy="7906327"/>
            <a:chOff x="-110836" y="-508001"/>
            <a:chExt cx="4573883" cy="7906327"/>
          </a:xfrm>
        </p:grpSpPr>
        <p:sp>
          <p:nvSpPr>
            <p:cNvPr id="4" name="Freeform: Shape 3">
              <a:extLst>
                <a:ext uri="{FF2B5EF4-FFF2-40B4-BE49-F238E27FC236}">
                  <a16:creationId xmlns:a16="http://schemas.microsoft.com/office/drawing/2014/main" id="{1B18E821-9386-1370-5BC2-7358AB4C3E9C}"/>
                </a:ext>
              </a:extLst>
            </p:cNvPr>
            <p:cNvSpPr/>
            <p:nvPr/>
          </p:nvSpPr>
          <p:spPr>
            <a:xfrm rot="10800000">
              <a:off x="-110836" y="-508001"/>
              <a:ext cx="3520936" cy="7906327"/>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Lst>
              <a:ahLst/>
              <a:cxnLst>
                <a:cxn ang="0">
                  <a:pos x="connsiteX0" y="connsiteY0"/>
                </a:cxn>
                <a:cxn ang="0">
                  <a:pos x="connsiteX1" y="connsiteY1"/>
                </a:cxn>
                <a:cxn ang="0">
                  <a:pos x="connsiteX2" y="connsiteY2"/>
                </a:cxn>
                <a:cxn ang="0">
                  <a:pos x="connsiteX3" y="connsiteY3"/>
                </a:cxn>
              </a:cxnLst>
              <a:rect l="l" t="t" r="r" b="b"/>
              <a:pathLst>
                <a:path w="4031673" h="8063346">
                  <a:moveTo>
                    <a:pt x="4031673" y="0"/>
                  </a:moveTo>
                  <a:lnTo>
                    <a:pt x="4031673" y="8063346"/>
                  </a:lnTo>
                  <a:cubicBezTo>
                    <a:pt x="1805041" y="8063346"/>
                    <a:pt x="0" y="6258305"/>
                    <a:pt x="0" y="4031673"/>
                  </a:cubicBezTo>
                  <a:cubicBezTo>
                    <a:pt x="0" y="1805041"/>
                    <a:pt x="1805041" y="0"/>
                    <a:pt x="4031673" y="0"/>
                  </a:cubicBezTo>
                  <a:close/>
                </a:path>
              </a:pathLst>
            </a:cu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6" name="Rectangle: Rounded Corners 5">
              <a:extLst>
                <a:ext uri="{FF2B5EF4-FFF2-40B4-BE49-F238E27FC236}">
                  <a16:creationId xmlns:a16="http://schemas.microsoft.com/office/drawing/2014/main" id="{4384D880-EBB4-66C3-CCD7-6C7BA3AE053C}"/>
                </a:ext>
              </a:extLst>
            </p:cNvPr>
            <p:cNvSpPr/>
            <p:nvPr/>
          </p:nvSpPr>
          <p:spPr>
            <a:xfrm>
              <a:off x="942109" y="757381"/>
              <a:ext cx="3520938" cy="5343238"/>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Rectangle: Rounded Corners 6">
              <a:extLst>
                <a:ext uri="{FF2B5EF4-FFF2-40B4-BE49-F238E27FC236}">
                  <a16:creationId xmlns:a16="http://schemas.microsoft.com/office/drawing/2014/main" id="{274AA6EE-4F4F-3C99-3AAD-BB6998B37BBD}"/>
                </a:ext>
              </a:extLst>
            </p:cNvPr>
            <p:cNvSpPr/>
            <p:nvPr/>
          </p:nvSpPr>
          <p:spPr>
            <a:xfrm>
              <a:off x="1165781" y="840509"/>
              <a:ext cx="3073593" cy="5260110"/>
            </a:xfrm>
            <a:prstGeom prst="roundRect">
              <a:avLst>
                <a:gd name="adj" fmla="val 50000"/>
              </a:avLst>
            </a:prstGeom>
            <a:blipFill>
              <a:blip r:embed="rId2">
                <a:grayscl/>
                <a:extLst>
                  <a:ext uri="{BEBA8EAE-BF5A-486C-A8C5-ECC9F3942E4B}">
                    <a14:imgProps xmlns:a14="http://schemas.microsoft.com/office/drawing/2010/main">
                      <a14:imgLayer r:embed="rId3">
                        <a14:imgEffect>
                          <a14:colorTemperature colorTemp="112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 name="Rectangle: Rounded Corners 8">
              <a:extLst>
                <a:ext uri="{FF2B5EF4-FFF2-40B4-BE49-F238E27FC236}">
                  <a16:creationId xmlns:a16="http://schemas.microsoft.com/office/drawing/2014/main" id="{15778E1A-6D49-FD48-FB8B-5B5A704CBEB2}"/>
                </a:ext>
              </a:extLst>
            </p:cNvPr>
            <p:cNvSpPr/>
            <p:nvPr/>
          </p:nvSpPr>
          <p:spPr>
            <a:xfrm>
              <a:off x="2043236" y="1967345"/>
              <a:ext cx="1590537" cy="2715491"/>
            </a:xfrm>
            <a:prstGeom prst="roundRect">
              <a:avLst>
                <a:gd name="adj" fmla="val 50000"/>
              </a:avLst>
            </a:prstGeom>
            <a:solidFill>
              <a:srgbClr val="0070C0">
                <a:alpha val="6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TextBox 9">
              <a:extLst>
                <a:ext uri="{FF2B5EF4-FFF2-40B4-BE49-F238E27FC236}">
                  <a16:creationId xmlns:a16="http://schemas.microsoft.com/office/drawing/2014/main" id="{CA0321CD-063E-1999-F4E1-BBF3A930A2A4}"/>
                </a:ext>
              </a:extLst>
            </p:cNvPr>
            <p:cNvSpPr txBox="1"/>
            <p:nvPr/>
          </p:nvSpPr>
          <p:spPr>
            <a:xfrm>
              <a:off x="2515231" y="2921168"/>
              <a:ext cx="646545" cy="1015663"/>
            </a:xfrm>
            <a:prstGeom prst="rect">
              <a:avLst/>
            </a:prstGeom>
            <a:noFill/>
          </p:spPr>
          <p:txBody>
            <a:bodyPr wrap="square" rtlCol="0">
              <a:spAutoFit/>
            </a:bodyPr>
            <a:lstStyle/>
            <a:p>
              <a:pPr algn="ctr"/>
              <a:r>
                <a:rPr lang="en-US" sz="6000" b="1" dirty="0">
                  <a:solidFill>
                    <a:schemeClr val="bg1"/>
                  </a:solidFill>
                  <a:latin typeface="Roboto" pitchFamily="2" charset="0"/>
                  <a:ea typeface="Roboto" pitchFamily="2" charset="0"/>
                </a:rPr>
                <a:t>1</a:t>
              </a:r>
              <a:endParaRPr lang="vi-VN" sz="6000" b="1" dirty="0">
                <a:solidFill>
                  <a:schemeClr val="bg1"/>
                </a:solidFill>
                <a:latin typeface="Roboto" pitchFamily="2" charset="0"/>
                <a:ea typeface="Roboto" pitchFamily="2" charset="0"/>
              </a:endParaRPr>
            </a:p>
          </p:txBody>
        </p:sp>
      </p:grpSp>
      <p:sp>
        <p:nvSpPr>
          <p:cNvPr id="15" name="Rectangle: Rounded Corners 14">
            <a:extLst>
              <a:ext uri="{FF2B5EF4-FFF2-40B4-BE49-F238E27FC236}">
                <a16:creationId xmlns:a16="http://schemas.microsoft.com/office/drawing/2014/main" id="{E370A167-5E0B-A2CE-4B7F-489072AEBBDD}"/>
              </a:ext>
            </a:extLst>
          </p:cNvPr>
          <p:cNvSpPr/>
          <p:nvPr/>
        </p:nvSpPr>
        <p:spPr>
          <a:xfrm>
            <a:off x="4463046" y="1659482"/>
            <a:ext cx="7176654" cy="1596630"/>
          </a:xfrm>
          <a:prstGeom prst="roundRect">
            <a:avLst/>
          </a:prstGeom>
          <a:solidFill>
            <a:schemeClr val="bg1">
              <a:lumMod val="95000"/>
              <a:alpha val="4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8" name="Group 17">
            <a:extLst>
              <a:ext uri="{FF2B5EF4-FFF2-40B4-BE49-F238E27FC236}">
                <a16:creationId xmlns:a16="http://schemas.microsoft.com/office/drawing/2014/main" id="{E1B423E1-0195-10E5-D85A-BCF413C7FBE5}"/>
              </a:ext>
            </a:extLst>
          </p:cNvPr>
          <p:cNvGrpSpPr/>
          <p:nvPr/>
        </p:nvGrpSpPr>
        <p:grpSpPr>
          <a:xfrm>
            <a:off x="4627418" y="3470564"/>
            <a:ext cx="1948873" cy="390236"/>
            <a:chOff x="4627418" y="3470564"/>
            <a:chExt cx="1948873" cy="390236"/>
          </a:xfrm>
        </p:grpSpPr>
        <p:sp>
          <p:nvSpPr>
            <p:cNvPr id="16" name="Rectangle: Rounded Corners 15">
              <a:extLst>
                <a:ext uri="{FF2B5EF4-FFF2-40B4-BE49-F238E27FC236}">
                  <a16:creationId xmlns:a16="http://schemas.microsoft.com/office/drawing/2014/main" id="{C74A078E-8AA6-7F1C-220F-C3197005DB46}"/>
                </a:ext>
              </a:extLst>
            </p:cNvPr>
            <p:cNvSpPr/>
            <p:nvPr/>
          </p:nvSpPr>
          <p:spPr>
            <a:xfrm>
              <a:off x="4627418" y="3470564"/>
              <a:ext cx="1948873" cy="390236"/>
            </a:xfrm>
            <a:prstGeom prst="roundRect">
              <a:avLst>
                <a:gd name="adj" fmla="val 5000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TextBox 16">
              <a:extLst>
                <a:ext uri="{FF2B5EF4-FFF2-40B4-BE49-F238E27FC236}">
                  <a16:creationId xmlns:a16="http://schemas.microsoft.com/office/drawing/2014/main" id="{7C28B7F3-D81B-4DAC-92A5-CD06196BD942}"/>
                </a:ext>
              </a:extLst>
            </p:cNvPr>
            <p:cNvSpPr txBox="1"/>
            <p:nvPr/>
          </p:nvSpPr>
          <p:spPr>
            <a:xfrm>
              <a:off x="4909539" y="3496405"/>
              <a:ext cx="1384631" cy="338554"/>
            </a:xfrm>
            <a:prstGeom prst="rect">
              <a:avLst/>
            </a:prstGeom>
            <a:noFill/>
          </p:spPr>
          <p:txBody>
            <a:bodyPr wrap="square" rtlCol="0">
              <a:spAutoFit/>
            </a:bodyPr>
            <a:lstStyle/>
            <a:p>
              <a:pPr algn="ctr"/>
              <a:r>
                <a:rPr lang="en-US" sz="1600" b="1" dirty="0">
                  <a:solidFill>
                    <a:schemeClr val="bg1"/>
                  </a:solidFill>
                  <a:latin typeface="Roboto" pitchFamily="2" charset="0"/>
                  <a:ea typeface="Roboto" pitchFamily="2" charset="0"/>
                </a:rPr>
                <a:t>HIỆN TRẠNG</a:t>
              </a:r>
              <a:endParaRPr lang="vi-VN" sz="1600" b="1" dirty="0">
                <a:solidFill>
                  <a:schemeClr val="bg1"/>
                </a:solidFill>
                <a:latin typeface="Roboto" pitchFamily="2" charset="0"/>
                <a:ea typeface="Roboto" pitchFamily="2" charset="0"/>
              </a:endParaRPr>
            </a:p>
          </p:txBody>
        </p:sp>
      </p:grpSp>
      <p:grpSp>
        <p:nvGrpSpPr>
          <p:cNvPr id="19" name="Group 18">
            <a:extLst>
              <a:ext uri="{FF2B5EF4-FFF2-40B4-BE49-F238E27FC236}">
                <a16:creationId xmlns:a16="http://schemas.microsoft.com/office/drawing/2014/main" id="{12BB30B2-AF85-3168-C11D-81A6C9696FE3}"/>
              </a:ext>
            </a:extLst>
          </p:cNvPr>
          <p:cNvGrpSpPr/>
          <p:nvPr/>
        </p:nvGrpSpPr>
        <p:grpSpPr>
          <a:xfrm>
            <a:off x="4627417" y="5353149"/>
            <a:ext cx="1948873" cy="390236"/>
            <a:chOff x="4627418" y="3470564"/>
            <a:chExt cx="1948873" cy="390236"/>
          </a:xfrm>
        </p:grpSpPr>
        <p:sp>
          <p:nvSpPr>
            <p:cNvPr id="20" name="Rectangle: Rounded Corners 19">
              <a:extLst>
                <a:ext uri="{FF2B5EF4-FFF2-40B4-BE49-F238E27FC236}">
                  <a16:creationId xmlns:a16="http://schemas.microsoft.com/office/drawing/2014/main" id="{694E3508-C417-0C9A-EAFE-E6BB7CEC304B}"/>
                </a:ext>
              </a:extLst>
            </p:cNvPr>
            <p:cNvSpPr/>
            <p:nvPr/>
          </p:nvSpPr>
          <p:spPr>
            <a:xfrm>
              <a:off x="4627418" y="3470564"/>
              <a:ext cx="1948873" cy="390236"/>
            </a:xfrm>
            <a:prstGeom prst="roundRect">
              <a:avLst>
                <a:gd name="adj" fmla="val 5000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TextBox 20">
              <a:extLst>
                <a:ext uri="{FF2B5EF4-FFF2-40B4-BE49-F238E27FC236}">
                  <a16:creationId xmlns:a16="http://schemas.microsoft.com/office/drawing/2014/main" id="{F4CF4D68-0C17-F2B3-45FB-3857D1A672F5}"/>
                </a:ext>
              </a:extLst>
            </p:cNvPr>
            <p:cNvSpPr txBox="1"/>
            <p:nvPr/>
          </p:nvSpPr>
          <p:spPr>
            <a:xfrm>
              <a:off x="4909539" y="3496405"/>
              <a:ext cx="1384631" cy="338554"/>
            </a:xfrm>
            <a:prstGeom prst="rect">
              <a:avLst/>
            </a:prstGeom>
            <a:noFill/>
          </p:spPr>
          <p:txBody>
            <a:bodyPr wrap="square" rtlCol="0">
              <a:spAutoFit/>
            </a:bodyPr>
            <a:lstStyle/>
            <a:p>
              <a:pPr algn="ctr"/>
              <a:r>
                <a:rPr lang="en-US" sz="1600" b="1" dirty="0">
                  <a:solidFill>
                    <a:schemeClr val="bg1"/>
                  </a:solidFill>
                  <a:latin typeface="Roboto" pitchFamily="2" charset="0"/>
                  <a:ea typeface="Roboto" pitchFamily="2" charset="0"/>
                </a:rPr>
                <a:t>BỐI CẢNH</a:t>
              </a:r>
              <a:endParaRPr lang="vi-VN" sz="1600" b="1" dirty="0">
                <a:solidFill>
                  <a:schemeClr val="bg1"/>
                </a:solidFill>
                <a:latin typeface="Roboto" pitchFamily="2" charset="0"/>
                <a:ea typeface="Roboto" pitchFamily="2" charset="0"/>
              </a:endParaRPr>
            </a:p>
          </p:txBody>
        </p:sp>
      </p:grpSp>
      <p:sp>
        <p:nvSpPr>
          <p:cNvPr id="22" name="TextBox 21">
            <a:extLst>
              <a:ext uri="{FF2B5EF4-FFF2-40B4-BE49-F238E27FC236}">
                <a16:creationId xmlns:a16="http://schemas.microsoft.com/office/drawing/2014/main" id="{B10FCFB2-DDAE-A095-9139-EC4638415198}"/>
              </a:ext>
            </a:extLst>
          </p:cNvPr>
          <p:cNvSpPr txBox="1"/>
          <p:nvPr/>
        </p:nvSpPr>
        <p:spPr>
          <a:xfrm>
            <a:off x="4701309" y="1884218"/>
            <a:ext cx="6677891" cy="954107"/>
          </a:xfrm>
          <a:prstGeom prst="rect">
            <a:avLst/>
          </a:prstGeom>
          <a:noFill/>
        </p:spPr>
        <p:txBody>
          <a:bodyPr wrap="square" rtlCol="0">
            <a:spAutoFit/>
          </a:bodyPr>
          <a:lstStyle/>
          <a:p>
            <a:pPr algn="just"/>
            <a:r>
              <a:rPr lang="vi-VN" sz="1400" dirty="0">
                <a:latin typeface="Roboto" pitchFamily="2" charset="0"/>
                <a:ea typeface="Roboto" pitchFamily="2" charset="0"/>
              </a:rPr>
              <a:t>Ứng dụng Định danh điện tử Quốc gia </a:t>
            </a:r>
            <a:r>
              <a:rPr lang="vi-VN" sz="1400" b="1" dirty="0">
                <a:solidFill>
                  <a:srgbClr val="0070C0"/>
                </a:solidFill>
                <a:latin typeface="Roboto" pitchFamily="2" charset="0"/>
                <a:ea typeface="Roboto" pitchFamily="2" charset="0"/>
              </a:rPr>
              <a:t>VNeID</a:t>
            </a:r>
            <a:r>
              <a:rPr lang="vi-VN" sz="1400" dirty="0">
                <a:latin typeface="Roboto" pitchFamily="2" charset="0"/>
                <a:ea typeface="Roboto" pitchFamily="2" charset="0"/>
              </a:rPr>
              <a:t> đang dần trở thành "</a:t>
            </a:r>
            <a:r>
              <a:rPr lang="vi-VN" sz="1400" b="1" dirty="0">
                <a:latin typeface="Roboto" pitchFamily="2" charset="0"/>
                <a:ea typeface="Roboto" pitchFamily="2" charset="0"/>
              </a:rPr>
              <a:t>chìa khóa số</a:t>
            </a:r>
            <a:r>
              <a:rPr lang="vi-VN" sz="1400" dirty="0">
                <a:latin typeface="Roboto" pitchFamily="2" charset="0"/>
                <a:ea typeface="Roboto" pitchFamily="2" charset="0"/>
              </a:rPr>
              <a:t>" của công dân Việt Nam</a:t>
            </a:r>
            <a:r>
              <a:rPr lang="en-US" sz="1400" dirty="0">
                <a:latin typeface="Roboto" pitchFamily="2" charset="0"/>
                <a:ea typeface="Roboto" pitchFamily="2" charset="0"/>
              </a:rPr>
              <a:t>. </a:t>
            </a:r>
            <a:endParaRPr lang="vi-VN" sz="1400" dirty="0">
              <a:latin typeface="Roboto" pitchFamily="2" charset="0"/>
              <a:ea typeface="Roboto" pitchFamily="2" charset="0"/>
            </a:endParaRPr>
          </a:p>
          <a:p>
            <a:pPr algn="just"/>
            <a:r>
              <a:rPr lang="vi-VN" sz="1400" dirty="0">
                <a:latin typeface="Roboto" pitchFamily="2" charset="0"/>
                <a:ea typeface="Roboto" pitchFamily="2" charset="0"/>
              </a:rPr>
              <a:t>Hiện nay, Bộ Công an đã tích hợp các chức năng ký số từ xa (remote signing) gắn với định danh cá nhân (CCCD gắn chip)</a:t>
            </a:r>
          </a:p>
        </p:txBody>
      </p:sp>
      <p:grpSp>
        <p:nvGrpSpPr>
          <p:cNvPr id="26" name="Group 25">
            <a:extLst>
              <a:ext uri="{FF2B5EF4-FFF2-40B4-BE49-F238E27FC236}">
                <a16:creationId xmlns:a16="http://schemas.microsoft.com/office/drawing/2014/main" id="{6143BB93-7C1C-133A-63FF-1CA78BE64373}"/>
              </a:ext>
            </a:extLst>
          </p:cNvPr>
          <p:cNvGrpSpPr/>
          <p:nvPr/>
        </p:nvGrpSpPr>
        <p:grpSpPr>
          <a:xfrm>
            <a:off x="4426570" y="2854418"/>
            <a:ext cx="7079585" cy="401694"/>
            <a:chOff x="4426570" y="2854418"/>
            <a:chExt cx="7079585" cy="401694"/>
          </a:xfrm>
        </p:grpSpPr>
        <p:pic>
          <p:nvPicPr>
            <p:cNvPr id="24" name="Graphic 23" descr="Back with solid fill">
              <a:extLst>
                <a:ext uri="{FF2B5EF4-FFF2-40B4-BE49-F238E27FC236}">
                  <a16:creationId xmlns:a16="http://schemas.microsoft.com/office/drawing/2014/main" id="{AA71FD16-1521-D8C7-BC45-BFA409F2288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26570" y="2854418"/>
              <a:ext cx="401694" cy="401694"/>
            </a:xfrm>
            <a:prstGeom prst="rect">
              <a:avLst/>
            </a:prstGeom>
          </p:spPr>
        </p:pic>
        <p:sp>
          <p:nvSpPr>
            <p:cNvPr id="25" name="TextBox 24">
              <a:extLst>
                <a:ext uri="{FF2B5EF4-FFF2-40B4-BE49-F238E27FC236}">
                  <a16:creationId xmlns:a16="http://schemas.microsoft.com/office/drawing/2014/main" id="{ABBD3F27-54E9-1926-7626-1472AAEC19B3}"/>
                </a:ext>
              </a:extLst>
            </p:cNvPr>
            <p:cNvSpPr txBox="1"/>
            <p:nvPr/>
          </p:nvSpPr>
          <p:spPr>
            <a:xfrm>
              <a:off x="4828264" y="2854418"/>
              <a:ext cx="6677891" cy="307777"/>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Người dân trực tiếp sử dụng VNeID như một phương tiện ký số hợp pháp</a:t>
              </a:r>
            </a:p>
          </p:txBody>
        </p:sp>
      </p:grpSp>
      <p:sp>
        <p:nvSpPr>
          <p:cNvPr id="27" name="TextBox 26">
            <a:extLst>
              <a:ext uri="{FF2B5EF4-FFF2-40B4-BE49-F238E27FC236}">
                <a16:creationId xmlns:a16="http://schemas.microsoft.com/office/drawing/2014/main" id="{E460221A-1628-7443-9289-29871227BADA}"/>
              </a:ext>
            </a:extLst>
          </p:cNvPr>
          <p:cNvSpPr txBox="1"/>
          <p:nvPr/>
        </p:nvSpPr>
        <p:spPr>
          <a:xfrm>
            <a:off x="4686719" y="3936634"/>
            <a:ext cx="6952981" cy="954107"/>
          </a:xfrm>
          <a:prstGeom prst="rect">
            <a:avLst/>
          </a:prstGeom>
          <a:noFill/>
        </p:spPr>
        <p:txBody>
          <a:bodyPr wrap="square" rtlCol="0">
            <a:spAutoFit/>
          </a:bodyPr>
          <a:lstStyle/>
          <a:p>
            <a:pPr algn="just"/>
            <a:r>
              <a:rPr lang="vi-VN" sz="1400" dirty="0">
                <a:latin typeface="Roboto" pitchFamily="2" charset="0"/>
                <a:ea typeface="Roboto" pitchFamily="2" charset="0"/>
              </a:rPr>
              <a:t>Các trường đại học hiện nay vẫn đang sử dụng song song hồ sơ giấy và văn bản điện tử. Nhiều quy trình như quản lý văn bản, ký duyệt bảng điểm, cấp bằng, chứng chỉ, … của sinh viên còn phụ thuộc vào chữ ký tay và con dấu, dẫn đến việc xử lý chậm, tốn chi phí, và khó khăn khi cần xác minh</a:t>
            </a:r>
            <a:r>
              <a:rPr lang="en-US" sz="1400" dirty="0">
                <a:latin typeface="Roboto" pitchFamily="2" charset="0"/>
                <a:ea typeface="Roboto" pitchFamily="2" charset="0"/>
              </a:rPr>
              <a:t>. </a:t>
            </a:r>
          </a:p>
        </p:txBody>
      </p:sp>
      <p:sp>
        <p:nvSpPr>
          <p:cNvPr id="29" name="TextBox 28">
            <a:extLst>
              <a:ext uri="{FF2B5EF4-FFF2-40B4-BE49-F238E27FC236}">
                <a16:creationId xmlns:a16="http://schemas.microsoft.com/office/drawing/2014/main" id="{F4FD82BC-A49F-884A-A281-2DE719F7678E}"/>
              </a:ext>
            </a:extLst>
          </p:cNvPr>
          <p:cNvSpPr txBox="1"/>
          <p:nvPr/>
        </p:nvSpPr>
        <p:spPr>
          <a:xfrm>
            <a:off x="4712428" y="4890741"/>
            <a:ext cx="6927272" cy="307777"/>
          </a:xfrm>
          <a:prstGeom prst="rect">
            <a:avLst/>
          </a:prstGeom>
          <a:noFill/>
        </p:spPr>
        <p:txBody>
          <a:bodyPr wrap="square" rtlCol="0">
            <a:spAutoFit/>
          </a:bodyPr>
          <a:lstStyle/>
          <a:p>
            <a:pPr algn="just"/>
            <a:r>
              <a:rPr lang="en-US" sz="1400" b="1" dirty="0">
                <a:solidFill>
                  <a:srgbClr val="0070C0"/>
                </a:solidFill>
                <a:latin typeface="Roboto" pitchFamily="2" charset="0"/>
                <a:ea typeface="Roboto" pitchFamily="2" charset="0"/>
              </a:rPr>
              <a:t>Rủi ro</a:t>
            </a:r>
            <a:r>
              <a:rPr lang="en-US" sz="1400" dirty="0">
                <a:latin typeface="Roboto" pitchFamily="2" charset="0"/>
                <a:ea typeface="Roboto" pitchFamily="2" charset="0"/>
              </a:rPr>
              <a:t>:</a:t>
            </a:r>
            <a:r>
              <a:rPr lang="vi-VN" sz="1400" dirty="0">
                <a:latin typeface="Roboto" pitchFamily="2" charset="0"/>
                <a:ea typeface="Roboto" pitchFamily="2" charset="0"/>
              </a:rPr>
              <a:t> Giả mạo giấy tờ, mất nhiều thời gian duyệt, lưu trữ phức tạp</a:t>
            </a:r>
            <a:r>
              <a:rPr lang="en-US" sz="1400" dirty="0">
                <a:latin typeface="Roboto" pitchFamily="2" charset="0"/>
                <a:ea typeface="Roboto" pitchFamily="2" charset="0"/>
              </a:rPr>
              <a:t>. </a:t>
            </a:r>
          </a:p>
        </p:txBody>
      </p:sp>
      <p:grpSp>
        <p:nvGrpSpPr>
          <p:cNvPr id="32" name="Group 31">
            <a:extLst>
              <a:ext uri="{FF2B5EF4-FFF2-40B4-BE49-F238E27FC236}">
                <a16:creationId xmlns:a16="http://schemas.microsoft.com/office/drawing/2014/main" id="{4C9CFA2D-586C-40A2-A64A-3145BA77B036}"/>
              </a:ext>
            </a:extLst>
          </p:cNvPr>
          <p:cNvGrpSpPr/>
          <p:nvPr/>
        </p:nvGrpSpPr>
        <p:grpSpPr>
          <a:xfrm>
            <a:off x="4581231" y="5837186"/>
            <a:ext cx="7058469" cy="523220"/>
            <a:chOff x="4581231" y="5837186"/>
            <a:chExt cx="7058469" cy="523220"/>
          </a:xfrm>
        </p:grpSpPr>
        <p:sp>
          <p:nvSpPr>
            <p:cNvPr id="30" name="TextBox 29">
              <a:extLst>
                <a:ext uri="{FF2B5EF4-FFF2-40B4-BE49-F238E27FC236}">
                  <a16:creationId xmlns:a16="http://schemas.microsoft.com/office/drawing/2014/main" id="{6C1587C5-11E0-3BB5-9B02-26AD014164B0}"/>
                </a:ext>
              </a:extLst>
            </p:cNvPr>
            <p:cNvSpPr txBox="1"/>
            <p:nvPr/>
          </p:nvSpPr>
          <p:spPr>
            <a:xfrm>
              <a:off x="4712427" y="5837186"/>
              <a:ext cx="6927273" cy="523220"/>
            </a:xfrm>
            <a:prstGeom prst="rect">
              <a:avLst/>
            </a:prstGeom>
            <a:noFill/>
          </p:spPr>
          <p:txBody>
            <a:bodyPr wrap="square" rtlCol="0">
              <a:spAutoFit/>
            </a:bodyPr>
            <a:lstStyle/>
            <a:p>
              <a:pPr algn="just"/>
              <a:r>
                <a:rPr lang="vi-VN" sz="1400" dirty="0">
                  <a:latin typeface="Roboto" pitchFamily="2" charset="0"/>
                  <a:ea typeface="Roboto" pitchFamily="2" charset="0"/>
                </a:rPr>
                <a:t>Luật Giao dịch điện tử 2023 và Nghị định liên quan đã công nhận chữ ký số có giá trị pháp lý</a:t>
              </a:r>
              <a:r>
                <a:rPr lang="en-US" sz="1400" dirty="0">
                  <a:latin typeface="Roboto" pitchFamily="2" charset="0"/>
                  <a:ea typeface="Roboto" pitchFamily="2" charset="0"/>
                </a:rPr>
                <a:t>. </a:t>
              </a:r>
            </a:p>
          </p:txBody>
        </p:sp>
        <p:sp>
          <p:nvSpPr>
            <p:cNvPr id="31" name="Oval 30">
              <a:extLst>
                <a:ext uri="{FF2B5EF4-FFF2-40B4-BE49-F238E27FC236}">
                  <a16:creationId xmlns:a16="http://schemas.microsoft.com/office/drawing/2014/main" id="{8D010B69-1940-71B2-2280-13A0A5F9B048}"/>
                </a:ext>
              </a:extLst>
            </p:cNvPr>
            <p:cNvSpPr/>
            <p:nvPr/>
          </p:nvSpPr>
          <p:spPr>
            <a:xfrm>
              <a:off x="4581231" y="5938985"/>
              <a:ext cx="110719" cy="110719"/>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3" name="Group 32">
            <a:extLst>
              <a:ext uri="{FF2B5EF4-FFF2-40B4-BE49-F238E27FC236}">
                <a16:creationId xmlns:a16="http://schemas.microsoft.com/office/drawing/2014/main" id="{DF8E6D8E-6A28-FFD9-F791-1ECC83DB594F}"/>
              </a:ext>
            </a:extLst>
          </p:cNvPr>
          <p:cNvGrpSpPr/>
          <p:nvPr/>
        </p:nvGrpSpPr>
        <p:grpSpPr>
          <a:xfrm>
            <a:off x="4581231" y="6334780"/>
            <a:ext cx="7058469" cy="307777"/>
            <a:chOff x="4581231" y="5837186"/>
            <a:chExt cx="7058469" cy="307777"/>
          </a:xfrm>
        </p:grpSpPr>
        <p:sp>
          <p:nvSpPr>
            <p:cNvPr id="34" name="TextBox 33">
              <a:extLst>
                <a:ext uri="{FF2B5EF4-FFF2-40B4-BE49-F238E27FC236}">
                  <a16:creationId xmlns:a16="http://schemas.microsoft.com/office/drawing/2014/main" id="{F193B6D5-71BB-D434-E9E1-37328270F59A}"/>
                </a:ext>
              </a:extLst>
            </p:cNvPr>
            <p:cNvSpPr txBox="1"/>
            <p:nvPr/>
          </p:nvSpPr>
          <p:spPr>
            <a:xfrm>
              <a:off x="4712427" y="5837186"/>
              <a:ext cx="6927273" cy="307777"/>
            </a:xfrm>
            <a:prstGeom prst="rect">
              <a:avLst/>
            </a:prstGeom>
            <a:noFill/>
          </p:spPr>
          <p:txBody>
            <a:bodyPr wrap="square" rtlCol="0">
              <a:spAutoFit/>
            </a:bodyPr>
            <a:lstStyle/>
            <a:p>
              <a:pPr algn="just"/>
              <a:r>
                <a:rPr lang="vi-VN" sz="1400" dirty="0">
                  <a:latin typeface="Roboto" pitchFamily="2" charset="0"/>
                  <a:ea typeface="Roboto" pitchFamily="2" charset="0"/>
                </a:rPr>
                <a:t>Bộ GD&amp;ĐT định hướng </a:t>
              </a:r>
              <a:r>
                <a:rPr lang="vi-VN" sz="1400" dirty="0">
                  <a:solidFill>
                    <a:srgbClr val="0070C0"/>
                  </a:solidFill>
                  <a:latin typeface="Roboto" pitchFamily="2" charset="0"/>
                  <a:ea typeface="Roboto" pitchFamily="2" charset="0"/>
                </a:rPr>
                <a:t>chuyển đổi số toàn diện trong quản lý đào tạo</a:t>
              </a:r>
              <a:r>
                <a:rPr lang="en-US" sz="1400" dirty="0">
                  <a:latin typeface="Roboto" pitchFamily="2" charset="0"/>
                  <a:ea typeface="Roboto" pitchFamily="2" charset="0"/>
                </a:rPr>
                <a:t>. </a:t>
              </a:r>
            </a:p>
          </p:txBody>
        </p:sp>
        <p:sp>
          <p:nvSpPr>
            <p:cNvPr id="35" name="Oval 34">
              <a:extLst>
                <a:ext uri="{FF2B5EF4-FFF2-40B4-BE49-F238E27FC236}">
                  <a16:creationId xmlns:a16="http://schemas.microsoft.com/office/drawing/2014/main" id="{45C89AE6-A105-41B8-A89A-411F7F6A6ECC}"/>
                </a:ext>
              </a:extLst>
            </p:cNvPr>
            <p:cNvSpPr/>
            <p:nvPr/>
          </p:nvSpPr>
          <p:spPr>
            <a:xfrm>
              <a:off x="4581231" y="5938985"/>
              <a:ext cx="110719" cy="110719"/>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3" name="Group 22">
            <a:extLst>
              <a:ext uri="{FF2B5EF4-FFF2-40B4-BE49-F238E27FC236}">
                <a16:creationId xmlns:a16="http://schemas.microsoft.com/office/drawing/2014/main" id="{13ACDB00-4279-A3C7-2075-DC262D03F117}"/>
              </a:ext>
            </a:extLst>
          </p:cNvPr>
          <p:cNvGrpSpPr/>
          <p:nvPr/>
        </p:nvGrpSpPr>
        <p:grpSpPr>
          <a:xfrm>
            <a:off x="4404368" y="300464"/>
            <a:ext cx="6198928" cy="1130559"/>
            <a:chOff x="4404368" y="300464"/>
            <a:chExt cx="6198928" cy="1130559"/>
          </a:xfrm>
        </p:grpSpPr>
        <p:sp>
          <p:nvSpPr>
            <p:cNvPr id="11" name="TextBox 10">
              <a:extLst>
                <a:ext uri="{FF2B5EF4-FFF2-40B4-BE49-F238E27FC236}">
                  <a16:creationId xmlns:a16="http://schemas.microsoft.com/office/drawing/2014/main" id="{C6031A26-BD84-50E1-C70B-F906DCC2585F}"/>
                </a:ext>
              </a:extLst>
            </p:cNvPr>
            <p:cNvSpPr txBox="1"/>
            <p:nvPr/>
          </p:nvSpPr>
          <p:spPr>
            <a:xfrm>
              <a:off x="4463046" y="300464"/>
              <a:ext cx="5776951" cy="1015663"/>
            </a:xfrm>
            <a:prstGeom prst="rect">
              <a:avLst/>
            </a:prstGeom>
            <a:noFill/>
          </p:spPr>
          <p:txBody>
            <a:bodyPr wrap="square" rtlCol="0">
              <a:spAutoFit/>
            </a:bodyPr>
            <a:lstStyle/>
            <a:p>
              <a:pPr algn="just"/>
              <a:r>
                <a:rPr lang="en-US" sz="3000" b="1" dirty="0">
                  <a:solidFill>
                    <a:schemeClr val="bg2">
                      <a:lumMod val="25000"/>
                    </a:schemeClr>
                  </a:solidFill>
                  <a:latin typeface="Roboto" pitchFamily="2" charset="0"/>
                  <a:ea typeface="Roboto" pitchFamily="2" charset="0"/>
                </a:rPr>
                <a:t>TỔNG QUAN VỀ </a:t>
              </a:r>
            </a:p>
            <a:p>
              <a:pPr algn="just"/>
              <a:r>
                <a:rPr lang="en-US" sz="3000" b="1" dirty="0">
                  <a:solidFill>
                    <a:srgbClr val="0070C0"/>
                  </a:solidFill>
                  <a:latin typeface="Roboto" pitchFamily="2" charset="0"/>
                  <a:ea typeface="Roboto" pitchFamily="2" charset="0"/>
                </a:rPr>
                <a:t>ỨNG DỤNG KÝ SỐ QUA </a:t>
              </a:r>
              <a:r>
                <a:rPr lang="en-US" sz="3000" b="1" dirty="0" err="1">
                  <a:solidFill>
                    <a:srgbClr val="0070C0"/>
                  </a:solidFill>
                  <a:latin typeface="Roboto" pitchFamily="2" charset="0"/>
                  <a:ea typeface="Roboto" pitchFamily="2" charset="0"/>
                </a:rPr>
                <a:t>VNeID</a:t>
              </a:r>
              <a:endParaRPr lang="vi-VN" sz="3000" b="1" dirty="0">
                <a:solidFill>
                  <a:srgbClr val="0070C0"/>
                </a:solidFill>
                <a:latin typeface="Roboto" pitchFamily="2" charset="0"/>
                <a:ea typeface="Roboto" pitchFamily="2" charset="0"/>
              </a:endParaRPr>
            </a:p>
          </p:txBody>
        </p:sp>
        <p:grpSp>
          <p:nvGrpSpPr>
            <p:cNvPr id="13" name="Group 12">
              <a:extLst>
                <a:ext uri="{FF2B5EF4-FFF2-40B4-BE49-F238E27FC236}">
                  <a16:creationId xmlns:a16="http://schemas.microsoft.com/office/drawing/2014/main" id="{FC030BE5-9EBC-9E2A-316C-A0F912BDD2E7}"/>
                </a:ext>
              </a:extLst>
            </p:cNvPr>
            <p:cNvGrpSpPr/>
            <p:nvPr/>
          </p:nvGrpSpPr>
          <p:grpSpPr>
            <a:xfrm>
              <a:off x="4404368" y="1337114"/>
              <a:ext cx="6198928" cy="93909"/>
              <a:chOff x="4404368" y="1337114"/>
              <a:chExt cx="6198928" cy="93909"/>
            </a:xfrm>
          </p:grpSpPr>
          <p:cxnSp>
            <p:nvCxnSpPr>
              <p:cNvPr id="2" name="Straight Connector 1">
                <a:extLst>
                  <a:ext uri="{FF2B5EF4-FFF2-40B4-BE49-F238E27FC236}">
                    <a16:creationId xmlns:a16="http://schemas.microsoft.com/office/drawing/2014/main" id="{F4A4A90D-5BE4-6D87-4E4F-5C6A74DBE9F4}"/>
                  </a:ext>
                </a:extLst>
              </p:cNvPr>
              <p:cNvCxnSpPr>
                <a:cxnSpLocks/>
              </p:cNvCxnSpPr>
              <p:nvPr/>
            </p:nvCxnSpPr>
            <p:spPr>
              <a:xfrm>
                <a:off x="4463046" y="1387815"/>
                <a:ext cx="6093295" cy="0"/>
              </a:xfrm>
              <a:prstGeom prst="line">
                <a:avLst/>
              </a:prstGeom>
              <a:ln w="28575">
                <a:solidFill>
                  <a:schemeClr val="bg2">
                    <a:lumMod val="25000"/>
                  </a:schemeClr>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7ADD4130-E43D-0B1E-EB9E-F842A7BE0DA1}"/>
                  </a:ext>
                </a:extLst>
              </p:cNvPr>
              <p:cNvGrpSpPr/>
              <p:nvPr/>
            </p:nvGrpSpPr>
            <p:grpSpPr>
              <a:xfrm>
                <a:off x="4404368" y="1337114"/>
                <a:ext cx="6198928" cy="93909"/>
                <a:chOff x="4404368" y="1337114"/>
                <a:chExt cx="6198928" cy="93909"/>
              </a:xfrm>
            </p:grpSpPr>
            <p:sp>
              <p:nvSpPr>
                <p:cNvPr id="5" name="Oval 4">
                  <a:extLst>
                    <a:ext uri="{FF2B5EF4-FFF2-40B4-BE49-F238E27FC236}">
                      <a16:creationId xmlns:a16="http://schemas.microsoft.com/office/drawing/2014/main" id="{201F6A16-67E9-B51B-82A4-DE2F2352E194}"/>
                    </a:ext>
                  </a:extLst>
                </p:cNvPr>
                <p:cNvSpPr/>
                <p:nvPr/>
              </p:nvSpPr>
              <p:spPr>
                <a:xfrm>
                  <a:off x="4404368" y="1337114"/>
                  <a:ext cx="93909" cy="93909"/>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 name="Oval 7">
                  <a:extLst>
                    <a:ext uri="{FF2B5EF4-FFF2-40B4-BE49-F238E27FC236}">
                      <a16:creationId xmlns:a16="http://schemas.microsoft.com/office/drawing/2014/main" id="{D57B423E-8F82-3084-C12A-2A87D21B7432}"/>
                    </a:ext>
                  </a:extLst>
                </p:cNvPr>
                <p:cNvSpPr/>
                <p:nvPr/>
              </p:nvSpPr>
              <p:spPr>
                <a:xfrm>
                  <a:off x="10509387" y="1337114"/>
                  <a:ext cx="93909" cy="93909"/>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spTree>
    <p:extLst>
      <p:ext uri="{BB962C8B-B14F-4D97-AF65-F5344CB8AC3E}">
        <p14:creationId xmlns:p14="http://schemas.microsoft.com/office/powerpoint/2010/main" val="1213323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5" name="Picture 4" descr="A person wearing glasses and yellow sweater&#10;&#10;AI-generated content may be incorrect.">
            <a:extLst>
              <a:ext uri="{FF2B5EF4-FFF2-40B4-BE49-F238E27FC236}">
                <a16:creationId xmlns:a16="http://schemas.microsoft.com/office/drawing/2014/main" id="{7C1FB839-638F-DC81-720B-03D5135C96DC}"/>
              </a:ext>
            </a:extLst>
          </p:cNvPr>
          <p:cNvPicPr>
            <a:picLocks noChangeAspect="1"/>
          </p:cNvPicPr>
          <p:nvPr/>
        </p:nvPicPr>
        <p:blipFill>
          <a:blip r:embed="rId2">
            <a:extLst>
              <a:ext uri="{28A0092B-C50C-407E-A947-70E740481C1C}">
                <a14:useLocalDpi xmlns:a14="http://schemas.microsoft.com/office/drawing/2010/main" val="0"/>
              </a:ext>
            </a:extLst>
          </a:blip>
          <a:srcRect l="19753" r="17027"/>
          <a:stretch>
            <a:fillRect/>
          </a:stretch>
        </p:blipFill>
        <p:spPr>
          <a:xfrm>
            <a:off x="291082" y="738909"/>
            <a:ext cx="5804918" cy="6119091"/>
          </a:xfrm>
          <a:prstGeom prst="rect">
            <a:avLst/>
          </a:prstGeom>
        </p:spPr>
      </p:pic>
      <p:pic>
        <p:nvPicPr>
          <p:cNvPr id="7" name="Graphic 6" descr="Thought bubble outline">
            <a:extLst>
              <a:ext uri="{FF2B5EF4-FFF2-40B4-BE49-F238E27FC236}">
                <a16:creationId xmlns:a16="http://schemas.microsoft.com/office/drawing/2014/main" id="{FF9383CE-CAD5-2D91-0672-A92715077B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21788" y="443345"/>
            <a:ext cx="1364248" cy="1364248"/>
          </a:xfrm>
          <a:prstGeom prst="rect">
            <a:avLst/>
          </a:prstGeom>
        </p:spPr>
      </p:pic>
      <p:grpSp>
        <p:nvGrpSpPr>
          <p:cNvPr id="13" name="Group 12">
            <a:extLst>
              <a:ext uri="{FF2B5EF4-FFF2-40B4-BE49-F238E27FC236}">
                <a16:creationId xmlns:a16="http://schemas.microsoft.com/office/drawing/2014/main" id="{58CAD430-2D34-E427-EF13-C7C4D5A0B997}"/>
              </a:ext>
            </a:extLst>
          </p:cNvPr>
          <p:cNvGrpSpPr/>
          <p:nvPr/>
        </p:nvGrpSpPr>
        <p:grpSpPr>
          <a:xfrm>
            <a:off x="4323879" y="653048"/>
            <a:ext cx="6677891" cy="2900218"/>
            <a:chOff x="5375563" y="898236"/>
            <a:chExt cx="6677891" cy="2900218"/>
          </a:xfrm>
        </p:grpSpPr>
        <p:sp>
          <p:nvSpPr>
            <p:cNvPr id="12" name="Thought Bubble: Cloud 11">
              <a:extLst>
                <a:ext uri="{FF2B5EF4-FFF2-40B4-BE49-F238E27FC236}">
                  <a16:creationId xmlns:a16="http://schemas.microsoft.com/office/drawing/2014/main" id="{84157932-3F9C-7BEF-DBC2-22B7F70AA032}"/>
                </a:ext>
              </a:extLst>
            </p:cNvPr>
            <p:cNvSpPr/>
            <p:nvPr/>
          </p:nvSpPr>
          <p:spPr>
            <a:xfrm>
              <a:off x="5375563" y="898236"/>
              <a:ext cx="6677891" cy="2900218"/>
            </a:xfrm>
            <a:prstGeom prst="cloudCallout">
              <a:avLst>
                <a:gd name="adj1" fmla="val -37569"/>
                <a:gd name="adj2" fmla="val 57404"/>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8" name="TextBox 7">
              <a:extLst>
                <a:ext uri="{FF2B5EF4-FFF2-40B4-BE49-F238E27FC236}">
                  <a16:creationId xmlns:a16="http://schemas.microsoft.com/office/drawing/2014/main" id="{7C2D8917-3AA3-701D-3C2C-14C6CD95E769}"/>
                </a:ext>
              </a:extLst>
            </p:cNvPr>
            <p:cNvSpPr txBox="1"/>
            <p:nvPr/>
          </p:nvSpPr>
          <p:spPr>
            <a:xfrm>
              <a:off x="5888224" y="1906459"/>
              <a:ext cx="5652567" cy="1015663"/>
            </a:xfrm>
            <a:prstGeom prst="rect">
              <a:avLst/>
            </a:prstGeom>
            <a:noFill/>
          </p:spPr>
          <p:txBody>
            <a:bodyPr wrap="square" rtlCol="0">
              <a:spAutoFit/>
            </a:bodyPr>
            <a:lstStyle/>
            <a:p>
              <a:pPr algn="ctr"/>
              <a:r>
                <a:rPr lang="vi-VN" sz="2000" b="1" dirty="0">
                  <a:solidFill>
                    <a:srgbClr val="0070C0"/>
                  </a:solidFill>
                  <a:latin typeface="Roboto" pitchFamily="2" charset="0"/>
                  <a:ea typeface="Roboto" pitchFamily="2" charset="0"/>
                </a:rPr>
                <a:t>LÀM THẾ NÀO ĐỂ CÁC VĂN BẢN ĐIỆN TỬ CỦA SINH VIÊN VỪA NHANH CHÓNG, VỪA CÓ GIÁ TRỊ PHÁP LÝ, LẠI BẢO MẬT?</a:t>
              </a:r>
            </a:p>
          </p:txBody>
        </p:sp>
      </p:grpSp>
      <p:grpSp>
        <p:nvGrpSpPr>
          <p:cNvPr id="20" name="Group 19">
            <a:extLst>
              <a:ext uri="{FF2B5EF4-FFF2-40B4-BE49-F238E27FC236}">
                <a16:creationId xmlns:a16="http://schemas.microsoft.com/office/drawing/2014/main" id="{F2803E72-1176-23BF-BD41-4152F7E96D06}"/>
              </a:ext>
            </a:extLst>
          </p:cNvPr>
          <p:cNvGrpSpPr/>
          <p:nvPr/>
        </p:nvGrpSpPr>
        <p:grpSpPr>
          <a:xfrm>
            <a:off x="6405576" y="2426324"/>
            <a:ext cx="3693726" cy="3509485"/>
            <a:chOff x="8186522" y="4035454"/>
            <a:chExt cx="3693726" cy="3509485"/>
          </a:xfrm>
        </p:grpSpPr>
        <p:pic>
          <p:nvPicPr>
            <p:cNvPr id="19" name="Graphic 18" descr="Back with solid fill">
              <a:extLst>
                <a:ext uri="{FF2B5EF4-FFF2-40B4-BE49-F238E27FC236}">
                  <a16:creationId xmlns:a16="http://schemas.microsoft.com/office/drawing/2014/main" id="{BD19C0F1-1D96-B02B-E34D-663DBCB522C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86522" y="6890796"/>
              <a:ext cx="3628746" cy="654143"/>
            </a:xfrm>
            <a:prstGeom prst="rect">
              <a:avLst/>
            </a:prstGeom>
          </p:spPr>
        </p:pic>
        <p:sp>
          <p:nvSpPr>
            <p:cNvPr id="15" name="TextBox 14">
              <a:extLst>
                <a:ext uri="{FF2B5EF4-FFF2-40B4-BE49-F238E27FC236}">
                  <a16:creationId xmlns:a16="http://schemas.microsoft.com/office/drawing/2014/main" id="{102E8CCD-BB5D-BE40-6E4A-DCF4C73080A5}"/>
                </a:ext>
              </a:extLst>
            </p:cNvPr>
            <p:cNvSpPr txBox="1"/>
            <p:nvPr/>
          </p:nvSpPr>
          <p:spPr>
            <a:xfrm>
              <a:off x="8791641" y="6417919"/>
              <a:ext cx="2262909" cy="553998"/>
            </a:xfrm>
            <a:prstGeom prst="rect">
              <a:avLst/>
            </a:prstGeom>
            <a:noFill/>
          </p:spPr>
          <p:txBody>
            <a:bodyPr wrap="square" rtlCol="0">
              <a:spAutoFit/>
            </a:bodyPr>
            <a:lstStyle/>
            <a:p>
              <a:pPr algn="ctr"/>
              <a:r>
                <a:rPr lang="vi-VN" sz="3000" b="1" dirty="0">
                  <a:solidFill>
                    <a:schemeClr val="bg1"/>
                  </a:solidFill>
                  <a:latin typeface="Roboto" pitchFamily="2" charset="0"/>
                  <a:ea typeface="Roboto" pitchFamily="2" charset="0"/>
                </a:rPr>
                <a:t>KÝ SỐ QUA </a:t>
              </a:r>
            </a:p>
          </p:txBody>
        </p:sp>
        <p:pic>
          <p:nvPicPr>
            <p:cNvPr id="17" name="Picture 16" descr="A cellphone with a red background&#10;&#10;AI-generated content may be incorrect.">
              <a:extLst>
                <a:ext uri="{FF2B5EF4-FFF2-40B4-BE49-F238E27FC236}">
                  <a16:creationId xmlns:a16="http://schemas.microsoft.com/office/drawing/2014/main" id="{A089E3A3-8794-CE0C-6956-58BB20253C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05154" y="4035454"/>
              <a:ext cx="3575094" cy="2382465"/>
            </a:xfrm>
            <a:prstGeom prst="rect">
              <a:avLst/>
            </a:prstGeom>
          </p:spPr>
        </p:pic>
      </p:grpSp>
      <p:pic>
        <p:nvPicPr>
          <p:cNvPr id="3" name="Picture 2" descr="A person smiling with her hands up&#10;&#10;AI-generated content may be incorrect.">
            <a:extLst>
              <a:ext uri="{FF2B5EF4-FFF2-40B4-BE49-F238E27FC236}">
                <a16:creationId xmlns:a16="http://schemas.microsoft.com/office/drawing/2014/main" id="{99D1077A-4F5C-6658-B1D2-98C2A98E9FC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803310"/>
            <a:ext cx="6066505" cy="6119091"/>
          </a:xfrm>
          <a:prstGeom prst="rect">
            <a:avLst/>
          </a:prstGeom>
        </p:spPr>
      </p:pic>
    </p:spTree>
    <p:extLst>
      <p:ext uri="{BB962C8B-B14F-4D97-AF65-F5344CB8AC3E}">
        <p14:creationId xmlns:p14="http://schemas.microsoft.com/office/powerpoint/2010/main" val="3997616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100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childTnLst>
                                </p:cTn>
                              </p:par>
                              <p:par>
                                <p:cTn id="22" presetID="22" presetClass="entr" presetSubtype="8"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a:extLst>
              <a:ext uri="{FF2B5EF4-FFF2-40B4-BE49-F238E27FC236}">
                <a16:creationId xmlns:a16="http://schemas.microsoft.com/office/drawing/2014/main" id="{BA9D9AB1-0E72-836B-D533-72F09AAC56C2}"/>
              </a:ext>
            </a:extLst>
          </p:cNvPr>
          <p:cNvGrpSpPr/>
          <p:nvPr/>
        </p:nvGrpSpPr>
        <p:grpSpPr>
          <a:xfrm>
            <a:off x="7753456" y="-154709"/>
            <a:ext cx="4754461" cy="7906327"/>
            <a:chOff x="7753456" y="-154709"/>
            <a:chExt cx="4754461" cy="7906327"/>
          </a:xfrm>
        </p:grpSpPr>
        <p:sp>
          <p:nvSpPr>
            <p:cNvPr id="2" name="Freeform: Shape 1">
              <a:extLst>
                <a:ext uri="{FF2B5EF4-FFF2-40B4-BE49-F238E27FC236}">
                  <a16:creationId xmlns:a16="http://schemas.microsoft.com/office/drawing/2014/main" id="{B3FE8799-A90A-E3CE-775C-4F2954ECB405}"/>
                </a:ext>
              </a:extLst>
            </p:cNvPr>
            <p:cNvSpPr/>
            <p:nvPr/>
          </p:nvSpPr>
          <p:spPr>
            <a:xfrm>
              <a:off x="8986981" y="-154709"/>
              <a:ext cx="3520936" cy="7906327"/>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Lst>
              <a:ahLst/>
              <a:cxnLst>
                <a:cxn ang="0">
                  <a:pos x="connsiteX0" y="connsiteY0"/>
                </a:cxn>
                <a:cxn ang="0">
                  <a:pos x="connsiteX1" y="connsiteY1"/>
                </a:cxn>
                <a:cxn ang="0">
                  <a:pos x="connsiteX2" y="connsiteY2"/>
                </a:cxn>
                <a:cxn ang="0">
                  <a:pos x="connsiteX3" y="connsiteY3"/>
                </a:cxn>
              </a:cxnLst>
              <a:rect l="l" t="t" r="r" b="b"/>
              <a:pathLst>
                <a:path w="4031673" h="8063346">
                  <a:moveTo>
                    <a:pt x="4031673" y="0"/>
                  </a:moveTo>
                  <a:lnTo>
                    <a:pt x="4031673" y="8063346"/>
                  </a:lnTo>
                  <a:cubicBezTo>
                    <a:pt x="1805041" y="8063346"/>
                    <a:pt x="0" y="6258305"/>
                    <a:pt x="0" y="4031673"/>
                  </a:cubicBezTo>
                  <a:cubicBezTo>
                    <a:pt x="0" y="1805041"/>
                    <a:pt x="1805041" y="0"/>
                    <a:pt x="4031673" y="0"/>
                  </a:cubicBezTo>
                  <a:close/>
                </a:path>
              </a:pathLst>
            </a:cu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3" name="Rectangle: Rounded Corners 2">
              <a:extLst>
                <a:ext uri="{FF2B5EF4-FFF2-40B4-BE49-F238E27FC236}">
                  <a16:creationId xmlns:a16="http://schemas.microsoft.com/office/drawing/2014/main" id="{CEC79B3E-0945-FB4E-FB3E-187B60AE2FA9}"/>
                </a:ext>
              </a:extLst>
            </p:cNvPr>
            <p:cNvSpPr/>
            <p:nvPr/>
          </p:nvSpPr>
          <p:spPr>
            <a:xfrm>
              <a:off x="7753456" y="971985"/>
              <a:ext cx="3520938" cy="5343238"/>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Rectangle: Rounded Corners 3">
              <a:extLst>
                <a:ext uri="{FF2B5EF4-FFF2-40B4-BE49-F238E27FC236}">
                  <a16:creationId xmlns:a16="http://schemas.microsoft.com/office/drawing/2014/main" id="{F1B93DDC-64D0-07DB-3493-1FDBC6704DF6}"/>
                </a:ext>
              </a:extLst>
            </p:cNvPr>
            <p:cNvSpPr/>
            <p:nvPr/>
          </p:nvSpPr>
          <p:spPr>
            <a:xfrm>
              <a:off x="7977128" y="1055113"/>
              <a:ext cx="3073593" cy="5260110"/>
            </a:xfrm>
            <a:prstGeom prst="roundRect">
              <a:avLst>
                <a:gd name="adj" fmla="val 50000"/>
              </a:avLst>
            </a:prstGeom>
            <a:blipFill>
              <a:blip r:embed="rId2">
                <a:grayscl/>
                <a:extLst>
                  <a:ext uri="{BEBA8EAE-BF5A-486C-A8C5-ECC9F3942E4B}">
                    <a14:imgProps xmlns:a14="http://schemas.microsoft.com/office/drawing/2010/main">
                      <a14:imgLayer r:embed="rId3">
                        <a14:imgEffect>
                          <a14:colorTemperature colorTemp="112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Rectangle: Rounded Corners 4">
              <a:extLst>
                <a:ext uri="{FF2B5EF4-FFF2-40B4-BE49-F238E27FC236}">
                  <a16:creationId xmlns:a16="http://schemas.microsoft.com/office/drawing/2014/main" id="{484D3E13-1A7C-51F7-9AFA-2F3CDFB5699F}"/>
                </a:ext>
              </a:extLst>
            </p:cNvPr>
            <p:cNvSpPr/>
            <p:nvPr/>
          </p:nvSpPr>
          <p:spPr>
            <a:xfrm>
              <a:off x="8854583" y="2181949"/>
              <a:ext cx="1590537" cy="2715491"/>
            </a:xfrm>
            <a:prstGeom prst="roundRect">
              <a:avLst>
                <a:gd name="adj" fmla="val 50000"/>
              </a:avLst>
            </a:prstGeom>
            <a:solidFill>
              <a:srgbClr val="0070C0">
                <a:alpha val="6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TextBox 5">
              <a:extLst>
                <a:ext uri="{FF2B5EF4-FFF2-40B4-BE49-F238E27FC236}">
                  <a16:creationId xmlns:a16="http://schemas.microsoft.com/office/drawing/2014/main" id="{BC7E6A39-4EDA-03BE-952B-4055A0169CE2}"/>
                </a:ext>
              </a:extLst>
            </p:cNvPr>
            <p:cNvSpPr txBox="1"/>
            <p:nvPr/>
          </p:nvSpPr>
          <p:spPr>
            <a:xfrm>
              <a:off x="9326578" y="3135772"/>
              <a:ext cx="646545" cy="1015663"/>
            </a:xfrm>
            <a:prstGeom prst="rect">
              <a:avLst/>
            </a:prstGeom>
            <a:noFill/>
          </p:spPr>
          <p:txBody>
            <a:bodyPr wrap="square" rtlCol="0">
              <a:spAutoFit/>
            </a:bodyPr>
            <a:lstStyle/>
            <a:p>
              <a:pPr algn="ctr"/>
              <a:r>
                <a:rPr lang="en-US" sz="6000" b="1" dirty="0">
                  <a:solidFill>
                    <a:schemeClr val="bg1"/>
                  </a:solidFill>
                  <a:latin typeface="Roboto" pitchFamily="2" charset="0"/>
                  <a:ea typeface="Roboto" pitchFamily="2" charset="0"/>
                </a:rPr>
                <a:t>2</a:t>
              </a:r>
              <a:endParaRPr lang="vi-VN" sz="6000" b="1" dirty="0">
                <a:solidFill>
                  <a:schemeClr val="bg1"/>
                </a:solidFill>
                <a:latin typeface="Roboto" pitchFamily="2" charset="0"/>
                <a:ea typeface="Roboto" pitchFamily="2" charset="0"/>
              </a:endParaRPr>
            </a:p>
          </p:txBody>
        </p:sp>
      </p:grpSp>
      <p:grpSp>
        <p:nvGrpSpPr>
          <p:cNvPr id="14" name="Group 13">
            <a:extLst>
              <a:ext uri="{FF2B5EF4-FFF2-40B4-BE49-F238E27FC236}">
                <a16:creationId xmlns:a16="http://schemas.microsoft.com/office/drawing/2014/main" id="{0BC8C589-9939-962B-5B73-97E0EBF333B5}"/>
              </a:ext>
            </a:extLst>
          </p:cNvPr>
          <p:cNvGrpSpPr/>
          <p:nvPr/>
        </p:nvGrpSpPr>
        <p:grpSpPr>
          <a:xfrm>
            <a:off x="425512" y="2096463"/>
            <a:ext cx="3032912" cy="1015663"/>
            <a:chOff x="298763" y="1674117"/>
            <a:chExt cx="3032912" cy="1015663"/>
          </a:xfrm>
        </p:grpSpPr>
        <p:sp>
          <p:nvSpPr>
            <p:cNvPr id="10" name="Rectangle 9">
              <a:extLst>
                <a:ext uri="{FF2B5EF4-FFF2-40B4-BE49-F238E27FC236}">
                  <a16:creationId xmlns:a16="http://schemas.microsoft.com/office/drawing/2014/main" id="{9D698D7E-9F0F-3153-9B7C-DC7C81769312}"/>
                </a:ext>
              </a:extLst>
            </p:cNvPr>
            <p:cNvSpPr/>
            <p:nvPr/>
          </p:nvSpPr>
          <p:spPr>
            <a:xfrm>
              <a:off x="917606" y="1865077"/>
              <a:ext cx="2414069" cy="633742"/>
            </a:xfrm>
            <a:prstGeom prst="rect">
              <a:avLst/>
            </a:pr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 name="Rectangle: Rounded Corners 8">
              <a:extLst>
                <a:ext uri="{FF2B5EF4-FFF2-40B4-BE49-F238E27FC236}">
                  <a16:creationId xmlns:a16="http://schemas.microsoft.com/office/drawing/2014/main" id="{61B0F1D6-6524-6DA3-947C-5335174A7461}"/>
                </a:ext>
              </a:extLst>
            </p:cNvPr>
            <p:cNvSpPr/>
            <p:nvPr/>
          </p:nvSpPr>
          <p:spPr>
            <a:xfrm>
              <a:off x="298763" y="1674117"/>
              <a:ext cx="1041149" cy="1015663"/>
            </a:xfrm>
            <a:prstGeom prst="roundRect">
              <a:avLst/>
            </a:prstGeom>
            <a:solidFill>
              <a:srgbClr val="0070C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2" name="Graphic 11" descr="Address Book with solid fill">
              <a:extLst>
                <a:ext uri="{FF2B5EF4-FFF2-40B4-BE49-F238E27FC236}">
                  <a16:creationId xmlns:a16="http://schemas.microsoft.com/office/drawing/2014/main" id="{99F0F4E5-F47C-A7EB-173E-9232ADBBDDC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8224" y="1820835"/>
              <a:ext cx="722226" cy="722226"/>
            </a:xfrm>
            <a:prstGeom prst="rect">
              <a:avLst/>
            </a:prstGeom>
          </p:spPr>
        </p:pic>
        <p:sp>
          <p:nvSpPr>
            <p:cNvPr id="13" name="TextBox 12">
              <a:extLst>
                <a:ext uri="{FF2B5EF4-FFF2-40B4-BE49-F238E27FC236}">
                  <a16:creationId xmlns:a16="http://schemas.microsoft.com/office/drawing/2014/main" id="{C2A762B9-1D82-DC52-C2AC-C244291FB53E}"/>
                </a:ext>
              </a:extLst>
            </p:cNvPr>
            <p:cNvSpPr txBox="1"/>
            <p:nvPr/>
          </p:nvSpPr>
          <p:spPr>
            <a:xfrm>
              <a:off x="1404122" y="2028059"/>
              <a:ext cx="1791750" cy="307777"/>
            </a:xfrm>
            <a:prstGeom prst="rect">
              <a:avLst/>
            </a:prstGeom>
            <a:noFill/>
          </p:spPr>
          <p:txBody>
            <a:bodyPr wrap="square" rtlCol="0">
              <a:spAutoFit/>
            </a:bodyPr>
            <a:lstStyle/>
            <a:p>
              <a:pPr algn="just"/>
              <a:r>
                <a:rPr lang="en-US" sz="1400" b="1" dirty="0">
                  <a:solidFill>
                    <a:schemeClr val="bg1"/>
                  </a:solidFill>
                  <a:latin typeface="Roboto" pitchFamily="2" charset="0"/>
                  <a:ea typeface="Roboto" pitchFamily="2" charset="0"/>
                </a:rPr>
                <a:t>HỌC VỤ - ĐÀO TẠO</a:t>
              </a:r>
              <a:endParaRPr lang="vi-VN" sz="1400" b="1" dirty="0">
                <a:solidFill>
                  <a:schemeClr val="bg1"/>
                </a:solidFill>
                <a:latin typeface="Roboto" pitchFamily="2" charset="0"/>
                <a:ea typeface="Roboto" pitchFamily="2" charset="0"/>
              </a:endParaRPr>
            </a:p>
          </p:txBody>
        </p:sp>
      </p:grpSp>
      <p:grpSp>
        <p:nvGrpSpPr>
          <p:cNvPr id="41" name="Group 40">
            <a:extLst>
              <a:ext uri="{FF2B5EF4-FFF2-40B4-BE49-F238E27FC236}">
                <a16:creationId xmlns:a16="http://schemas.microsoft.com/office/drawing/2014/main" id="{A9F05018-33E4-7C7C-A98D-38F604697935}"/>
              </a:ext>
            </a:extLst>
          </p:cNvPr>
          <p:cNvGrpSpPr/>
          <p:nvPr/>
        </p:nvGrpSpPr>
        <p:grpSpPr>
          <a:xfrm>
            <a:off x="425512" y="3365635"/>
            <a:ext cx="3032912" cy="1015663"/>
            <a:chOff x="425512" y="3343514"/>
            <a:chExt cx="3032912" cy="1015663"/>
          </a:xfrm>
        </p:grpSpPr>
        <p:sp>
          <p:nvSpPr>
            <p:cNvPr id="16" name="Rectangle 15">
              <a:extLst>
                <a:ext uri="{FF2B5EF4-FFF2-40B4-BE49-F238E27FC236}">
                  <a16:creationId xmlns:a16="http://schemas.microsoft.com/office/drawing/2014/main" id="{56ACF1AC-1D26-0E58-7707-3AB4C2A15EDD}"/>
                </a:ext>
              </a:extLst>
            </p:cNvPr>
            <p:cNvSpPr/>
            <p:nvPr/>
          </p:nvSpPr>
          <p:spPr>
            <a:xfrm>
              <a:off x="1044355" y="3534474"/>
              <a:ext cx="2414069" cy="633742"/>
            </a:xfrm>
            <a:prstGeom prst="rect">
              <a:avLst/>
            </a:prstGeom>
            <a:solidFill>
              <a:schemeClr val="bg2">
                <a:lumMod val="2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Rectangle: Rounded Corners 16">
              <a:extLst>
                <a:ext uri="{FF2B5EF4-FFF2-40B4-BE49-F238E27FC236}">
                  <a16:creationId xmlns:a16="http://schemas.microsoft.com/office/drawing/2014/main" id="{A979B124-0939-0DBD-7638-F0536AF98B41}"/>
                </a:ext>
              </a:extLst>
            </p:cNvPr>
            <p:cNvSpPr/>
            <p:nvPr/>
          </p:nvSpPr>
          <p:spPr>
            <a:xfrm>
              <a:off x="425512" y="3343514"/>
              <a:ext cx="1041149" cy="1015663"/>
            </a:xfrm>
            <a:prstGeom prst="roundRect">
              <a:avLst/>
            </a:prstGeom>
            <a:solidFill>
              <a:schemeClr val="bg2">
                <a:lumMod val="25000"/>
              </a:scheme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9" name="TextBox 18">
              <a:extLst>
                <a:ext uri="{FF2B5EF4-FFF2-40B4-BE49-F238E27FC236}">
                  <a16:creationId xmlns:a16="http://schemas.microsoft.com/office/drawing/2014/main" id="{8A1ABFEF-6243-5405-13C5-25431CD5289F}"/>
                </a:ext>
              </a:extLst>
            </p:cNvPr>
            <p:cNvSpPr txBox="1"/>
            <p:nvPr/>
          </p:nvSpPr>
          <p:spPr>
            <a:xfrm>
              <a:off x="1530871" y="3697456"/>
              <a:ext cx="1791750" cy="307777"/>
            </a:xfrm>
            <a:prstGeom prst="rect">
              <a:avLst/>
            </a:prstGeom>
            <a:noFill/>
          </p:spPr>
          <p:txBody>
            <a:bodyPr wrap="square" rtlCol="0">
              <a:spAutoFit/>
            </a:bodyPr>
            <a:lstStyle/>
            <a:p>
              <a:pPr algn="just"/>
              <a:r>
                <a:rPr lang="en-US" sz="1400" b="1" dirty="0">
                  <a:solidFill>
                    <a:schemeClr val="bg1"/>
                  </a:solidFill>
                  <a:latin typeface="Roboto" pitchFamily="2" charset="0"/>
                  <a:ea typeface="Roboto" pitchFamily="2" charset="0"/>
                </a:rPr>
                <a:t>TÀI CHÍNH</a:t>
              </a:r>
              <a:endParaRPr lang="vi-VN" sz="1400" b="1" dirty="0">
                <a:solidFill>
                  <a:schemeClr val="bg1"/>
                </a:solidFill>
                <a:latin typeface="Roboto" pitchFamily="2" charset="0"/>
                <a:ea typeface="Roboto" pitchFamily="2" charset="0"/>
              </a:endParaRPr>
            </a:p>
          </p:txBody>
        </p:sp>
        <p:pic>
          <p:nvPicPr>
            <p:cNvPr id="38" name="Graphic 37" descr="Bank with solid fill">
              <a:extLst>
                <a:ext uri="{FF2B5EF4-FFF2-40B4-BE49-F238E27FC236}">
                  <a16:creationId xmlns:a16="http://schemas.microsoft.com/office/drawing/2014/main" id="{9932AC72-FAFD-A238-784A-36B3CC44BCF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76147" y="3451630"/>
              <a:ext cx="739878" cy="739878"/>
            </a:xfrm>
            <a:prstGeom prst="rect">
              <a:avLst/>
            </a:prstGeom>
          </p:spPr>
        </p:pic>
      </p:grpSp>
      <p:grpSp>
        <p:nvGrpSpPr>
          <p:cNvPr id="42" name="Group 41">
            <a:extLst>
              <a:ext uri="{FF2B5EF4-FFF2-40B4-BE49-F238E27FC236}">
                <a16:creationId xmlns:a16="http://schemas.microsoft.com/office/drawing/2014/main" id="{72463A83-D04B-A53B-660E-00AEDDDC0CF2}"/>
              </a:ext>
            </a:extLst>
          </p:cNvPr>
          <p:cNvGrpSpPr/>
          <p:nvPr/>
        </p:nvGrpSpPr>
        <p:grpSpPr>
          <a:xfrm>
            <a:off x="425512" y="4634806"/>
            <a:ext cx="3032912" cy="1015663"/>
            <a:chOff x="425512" y="4634806"/>
            <a:chExt cx="3032912" cy="1015663"/>
          </a:xfrm>
        </p:grpSpPr>
        <p:sp>
          <p:nvSpPr>
            <p:cNvPr id="21" name="Rectangle 20">
              <a:extLst>
                <a:ext uri="{FF2B5EF4-FFF2-40B4-BE49-F238E27FC236}">
                  <a16:creationId xmlns:a16="http://schemas.microsoft.com/office/drawing/2014/main" id="{EDD4E5B8-3CCB-A493-664F-259940BA87D3}"/>
                </a:ext>
              </a:extLst>
            </p:cNvPr>
            <p:cNvSpPr/>
            <p:nvPr/>
          </p:nvSpPr>
          <p:spPr>
            <a:xfrm>
              <a:off x="1044355" y="4825766"/>
              <a:ext cx="2414069" cy="633742"/>
            </a:xfrm>
            <a:prstGeom prst="rect">
              <a:avLst/>
            </a:pr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 name="Rectangle: Rounded Corners 21">
              <a:extLst>
                <a:ext uri="{FF2B5EF4-FFF2-40B4-BE49-F238E27FC236}">
                  <a16:creationId xmlns:a16="http://schemas.microsoft.com/office/drawing/2014/main" id="{B56CCB8A-85F5-5104-2205-068224242A66}"/>
                </a:ext>
              </a:extLst>
            </p:cNvPr>
            <p:cNvSpPr/>
            <p:nvPr/>
          </p:nvSpPr>
          <p:spPr>
            <a:xfrm>
              <a:off x="425512" y="4634806"/>
              <a:ext cx="1041149" cy="1015663"/>
            </a:xfrm>
            <a:prstGeom prst="roundRect">
              <a:avLst/>
            </a:prstGeom>
            <a:solidFill>
              <a:srgbClr val="0070C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4" name="TextBox 23">
              <a:extLst>
                <a:ext uri="{FF2B5EF4-FFF2-40B4-BE49-F238E27FC236}">
                  <a16:creationId xmlns:a16="http://schemas.microsoft.com/office/drawing/2014/main" id="{675FB387-F668-FA9F-1FFF-078183333FF5}"/>
                </a:ext>
              </a:extLst>
            </p:cNvPr>
            <p:cNvSpPr txBox="1"/>
            <p:nvPr/>
          </p:nvSpPr>
          <p:spPr>
            <a:xfrm>
              <a:off x="1530871" y="4881027"/>
              <a:ext cx="1791750" cy="523220"/>
            </a:xfrm>
            <a:prstGeom prst="rect">
              <a:avLst/>
            </a:prstGeom>
            <a:noFill/>
          </p:spPr>
          <p:txBody>
            <a:bodyPr wrap="square" rtlCol="0">
              <a:spAutoFit/>
            </a:bodyPr>
            <a:lstStyle/>
            <a:p>
              <a:r>
                <a:rPr lang="en-US" sz="1400" b="1" dirty="0">
                  <a:solidFill>
                    <a:schemeClr val="bg1"/>
                  </a:solidFill>
                  <a:latin typeface="Roboto" pitchFamily="2" charset="0"/>
                  <a:ea typeface="Roboto" pitchFamily="2" charset="0"/>
                </a:rPr>
                <a:t>HÀNH CHÍNH – PHÁP LÝ</a:t>
              </a:r>
              <a:endParaRPr lang="vi-VN" sz="1400" b="1" dirty="0">
                <a:solidFill>
                  <a:schemeClr val="bg1"/>
                </a:solidFill>
                <a:latin typeface="Roboto" pitchFamily="2" charset="0"/>
                <a:ea typeface="Roboto" pitchFamily="2" charset="0"/>
              </a:endParaRPr>
            </a:p>
          </p:txBody>
        </p:sp>
        <p:pic>
          <p:nvPicPr>
            <p:cNvPr id="40" name="Graphic 39" descr="Gavel with solid fill">
              <a:extLst>
                <a:ext uri="{FF2B5EF4-FFF2-40B4-BE49-F238E27FC236}">
                  <a16:creationId xmlns:a16="http://schemas.microsoft.com/office/drawing/2014/main" id="{E11F34A0-743A-9CE9-23DE-CA5B4793BA8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7885" y="4795337"/>
              <a:ext cx="633742" cy="633742"/>
            </a:xfrm>
            <a:prstGeom prst="rect">
              <a:avLst/>
            </a:prstGeom>
          </p:spPr>
        </p:pic>
      </p:grpSp>
      <p:grpSp>
        <p:nvGrpSpPr>
          <p:cNvPr id="45" name="Group 44">
            <a:extLst>
              <a:ext uri="{FF2B5EF4-FFF2-40B4-BE49-F238E27FC236}">
                <a16:creationId xmlns:a16="http://schemas.microsoft.com/office/drawing/2014/main" id="{AED45B0B-70EE-DB8F-B5A2-F11A4AB5642A}"/>
              </a:ext>
            </a:extLst>
          </p:cNvPr>
          <p:cNvGrpSpPr/>
          <p:nvPr/>
        </p:nvGrpSpPr>
        <p:grpSpPr>
          <a:xfrm>
            <a:off x="4239016" y="2096463"/>
            <a:ext cx="3032912" cy="1015663"/>
            <a:chOff x="4239016" y="2120109"/>
            <a:chExt cx="3032912" cy="1015663"/>
          </a:xfrm>
        </p:grpSpPr>
        <p:sp>
          <p:nvSpPr>
            <p:cNvPr id="26" name="Rectangle 25">
              <a:extLst>
                <a:ext uri="{FF2B5EF4-FFF2-40B4-BE49-F238E27FC236}">
                  <a16:creationId xmlns:a16="http://schemas.microsoft.com/office/drawing/2014/main" id="{E9CD5E60-DAD9-0ECB-6DC8-89C60DE1AF90}"/>
                </a:ext>
              </a:extLst>
            </p:cNvPr>
            <p:cNvSpPr/>
            <p:nvPr/>
          </p:nvSpPr>
          <p:spPr>
            <a:xfrm>
              <a:off x="4857859" y="2311069"/>
              <a:ext cx="2414069" cy="633742"/>
            </a:xfrm>
            <a:prstGeom prst="rect">
              <a:avLst/>
            </a:prstGeom>
            <a:solidFill>
              <a:schemeClr val="bg2">
                <a:lumMod val="2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7" name="Rectangle: Rounded Corners 26">
              <a:extLst>
                <a:ext uri="{FF2B5EF4-FFF2-40B4-BE49-F238E27FC236}">
                  <a16:creationId xmlns:a16="http://schemas.microsoft.com/office/drawing/2014/main" id="{8FA28CF2-3AB6-6BED-5192-08514861ADF3}"/>
                </a:ext>
              </a:extLst>
            </p:cNvPr>
            <p:cNvSpPr/>
            <p:nvPr/>
          </p:nvSpPr>
          <p:spPr>
            <a:xfrm>
              <a:off x="4239016" y="2120109"/>
              <a:ext cx="1041149" cy="1015663"/>
            </a:xfrm>
            <a:prstGeom prst="roundRect">
              <a:avLst/>
            </a:prstGeom>
            <a:solidFill>
              <a:schemeClr val="bg2">
                <a:lumMod val="25000"/>
              </a:scheme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9" name="TextBox 28">
              <a:extLst>
                <a:ext uri="{FF2B5EF4-FFF2-40B4-BE49-F238E27FC236}">
                  <a16:creationId xmlns:a16="http://schemas.microsoft.com/office/drawing/2014/main" id="{E080EF81-E97A-1A7D-FBB5-6412A3DE64A7}"/>
                </a:ext>
              </a:extLst>
            </p:cNvPr>
            <p:cNvSpPr txBox="1"/>
            <p:nvPr/>
          </p:nvSpPr>
          <p:spPr>
            <a:xfrm>
              <a:off x="5344375" y="2366330"/>
              <a:ext cx="1791750" cy="523220"/>
            </a:xfrm>
            <a:prstGeom prst="rect">
              <a:avLst/>
            </a:prstGeom>
            <a:noFill/>
          </p:spPr>
          <p:txBody>
            <a:bodyPr wrap="square" rtlCol="0">
              <a:spAutoFit/>
            </a:bodyPr>
            <a:lstStyle/>
            <a:p>
              <a:r>
                <a:rPr lang="en-US" sz="1400" b="1" dirty="0">
                  <a:solidFill>
                    <a:schemeClr val="bg1"/>
                  </a:solidFill>
                  <a:latin typeface="Roboto" pitchFamily="2" charset="0"/>
                  <a:ea typeface="Roboto" pitchFamily="2" charset="0"/>
                </a:rPr>
                <a:t>HỢP ĐỒNG – </a:t>
              </a:r>
            </a:p>
            <a:p>
              <a:r>
                <a:rPr lang="en-US" sz="1400" b="1" dirty="0">
                  <a:solidFill>
                    <a:schemeClr val="bg1"/>
                  </a:solidFill>
                  <a:latin typeface="Roboto" pitchFamily="2" charset="0"/>
                  <a:ea typeface="Roboto" pitchFamily="2" charset="0"/>
                </a:rPr>
                <a:t>THỎA THUẬN</a:t>
              </a:r>
              <a:endParaRPr lang="vi-VN" sz="1400" b="1" dirty="0">
                <a:solidFill>
                  <a:schemeClr val="bg1"/>
                </a:solidFill>
                <a:latin typeface="Roboto" pitchFamily="2" charset="0"/>
                <a:ea typeface="Roboto" pitchFamily="2" charset="0"/>
              </a:endParaRPr>
            </a:p>
          </p:txBody>
        </p:sp>
        <p:pic>
          <p:nvPicPr>
            <p:cNvPr id="44" name="Graphic 43" descr="Contract with solid fill">
              <a:extLst>
                <a:ext uri="{FF2B5EF4-FFF2-40B4-BE49-F238E27FC236}">
                  <a16:creationId xmlns:a16="http://schemas.microsoft.com/office/drawing/2014/main" id="{857CAF54-804C-3587-663E-C2FF9D07ECF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410190" y="2278540"/>
              <a:ext cx="698800" cy="698800"/>
            </a:xfrm>
            <a:prstGeom prst="rect">
              <a:avLst/>
            </a:prstGeom>
          </p:spPr>
        </p:pic>
      </p:grpSp>
      <p:grpSp>
        <p:nvGrpSpPr>
          <p:cNvPr id="50" name="Group 49">
            <a:extLst>
              <a:ext uri="{FF2B5EF4-FFF2-40B4-BE49-F238E27FC236}">
                <a16:creationId xmlns:a16="http://schemas.microsoft.com/office/drawing/2014/main" id="{5D12EFC7-9B05-A9EA-D0CE-C235C1B5C203}"/>
              </a:ext>
            </a:extLst>
          </p:cNvPr>
          <p:cNvGrpSpPr/>
          <p:nvPr/>
        </p:nvGrpSpPr>
        <p:grpSpPr>
          <a:xfrm>
            <a:off x="4239016" y="3365635"/>
            <a:ext cx="3032912" cy="1015663"/>
            <a:chOff x="4239016" y="3367160"/>
            <a:chExt cx="3032912" cy="1015663"/>
          </a:xfrm>
        </p:grpSpPr>
        <p:sp>
          <p:nvSpPr>
            <p:cNvPr id="31" name="Rectangle 30">
              <a:extLst>
                <a:ext uri="{FF2B5EF4-FFF2-40B4-BE49-F238E27FC236}">
                  <a16:creationId xmlns:a16="http://schemas.microsoft.com/office/drawing/2014/main" id="{8A3775DE-3376-0537-5DE8-92703E0C11E6}"/>
                </a:ext>
              </a:extLst>
            </p:cNvPr>
            <p:cNvSpPr/>
            <p:nvPr/>
          </p:nvSpPr>
          <p:spPr>
            <a:xfrm>
              <a:off x="4857859" y="3558120"/>
              <a:ext cx="2414069" cy="633742"/>
            </a:xfrm>
            <a:prstGeom prst="rect">
              <a:avLst/>
            </a:pr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2" name="Rectangle: Rounded Corners 31">
              <a:extLst>
                <a:ext uri="{FF2B5EF4-FFF2-40B4-BE49-F238E27FC236}">
                  <a16:creationId xmlns:a16="http://schemas.microsoft.com/office/drawing/2014/main" id="{B1C4BDBD-4845-AD9C-5B81-6CE3118AC4D4}"/>
                </a:ext>
              </a:extLst>
            </p:cNvPr>
            <p:cNvSpPr/>
            <p:nvPr/>
          </p:nvSpPr>
          <p:spPr>
            <a:xfrm>
              <a:off x="4239016" y="3367160"/>
              <a:ext cx="1041149" cy="1015663"/>
            </a:xfrm>
            <a:prstGeom prst="roundRect">
              <a:avLst/>
            </a:prstGeom>
            <a:solidFill>
              <a:srgbClr val="0070C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4" name="TextBox 33">
              <a:extLst>
                <a:ext uri="{FF2B5EF4-FFF2-40B4-BE49-F238E27FC236}">
                  <a16:creationId xmlns:a16="http://schemas.microsoft.com/office/drawing/2014/main" id="{7F2CC143-8B14-F363-7C8C-C502C1C3B4D5}"/>
                </a:ext>
              </a:extLst>
            </p:cNvPr>
            <p:cNvSpPr txBox="1"/>
            <p:nvPr/>
          </p:nvSpPr>
          <p:spPr>
            <a:xfrm>
              <a:off x="5344375" y="3613381"/>
              <a:ext cx="1791750" cy="523220"/>
            </a:xfrm>
            <a:prstGeom prst="rect">
              <a:avLst/>
            </a:prstGeom>
            <a:noFill/>
          </p:spPr>
          <p:txBody>
            <a:bodyPr wrap="square" rtlCol="0">
              <a:spAutoFit/>
            </a:bodyPr>
            <a:lstStyle/>
            <a:p>
              <a:r>
                <a:rPr lang="en-US" sz="1400" b="1" dirty="0">
                  <a:solidFill>
                    <a:schemeClr val="bg1"/>
                  </a:solidFill>
                  <a:latin typeface="Roboto" pitchFamily="2" charset="0"/>
                  <a:ea typeface="Roboto" pitchFamily="2" charset="0"/>
                </a:rPr>
                <a:t>NGHIỆP VỤ THƯỜNG NGÀY</a:t>
              </a:r>
              <a:endParaRPr lang="vi-VN" sz="1400" b="1" dirty="0">
                <a:solidFill>
                  <a:schemeClr val="bg1"/>
                </a:solidFill>
                <a:latin typeface="Roboto" pitchFamily="2" charset="0"/>
                <a:ea typeface="Roboto" pitchFamily="2" charset="0"/>
              </a:endParaRPr>
            </a:p>
          </p:txBody>
        </p:sp>
        <p:pic>
          <p:nvPicPr>
            <p:cNvPr id="49" name="Graphic 48" descr="Professor male with solid fill">
              <a:extLst>
                <a:ext uri="{FF2B5EF4-FFF2-40B4-BE49-F238E27FC236}">
                  <a16:creationId xmlns:a16="http://schemas.microsoft.com/office/drawing/2014/main" id="{AFAA9D01-ABBA-EFF3-90B2-364ADF95727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387573" y="3502974"/>
              <a:ext cx="744034" cy="744034"/>
            </a:xfrm>
            <a:prstGeom prst="rect">
              <a:avLst/>
            </a:prstGeom>
          </p:spPr>
        </p:pic>
      </p:grpSp>
      <p:grpSp>
        <p:nvGrpSpPr>
          <p:cNvPr id="64" name="Group 63">
            <a:extLst>
              <a:ext uri="{FF2B5EF4-FFF2-40B4-BE49-F238E27FC236}">
                <a16:creationId xmlns:a16="http://schemas.microsoft.com/office/drawing/2014/main" id="{04E0A84B-93DD-D870-B3DC-D0197C5C66D5}"/>
              </a:ext>
            </a:extLst>
          </p:cNvPr>
          <p:cNvGrpSpPr/>
          <p:nvPr/>
        </p:nvGrpSpPr>
        <p:grpSpPr>
          <a:xfrm>
            <a:off x="508643" y="306399"/>
            <a:ext cx="6198928" cy="1145461"/>
            <a:chOff x="508643" y="306399"/>
            <a:chExt cx="6198928" cy="1145461"/>
          </a:xfrm>
        </p:grpSpPr>
        <p:sp>
          <p:nvSpPr>
            <p:cNvPr id="7" name="TextBox 6">
              <a:extLst>
                <a:ext uri="{FF2B5EF4-FFF2-40B4-BE49-F238E27FC236}">
                  <a16:creationId xmlns:a16="http://schemas.microsoft.com/office/drawing/2014/main" id="{58203E01-F760-3856-88E5-4E98BF15D084}"/>
                </a:ext>
              </a:extLst>
            </p:cNvPr>
            <p:cNvSpPr txBox="1"/>
            <p:nvPr/>
          </p:nvSpPr>
          <p:spPr>
            <a:xfrm>
              <a:off x="823919" y="306399"/>
              <a:ext cx="5776951" cy="1015663"/>
            </a:xfrm>
            <a:prstGeom prst="rect">
              <a:avLst/>
            </a:prstGeom>
            <a:noFill/>
          </p:spPr>
          <p:txBody>
            <a:bodyPr wrap="square" rtlCol="0">
              <a:spAutoFit/>
            </a:bodyPr>
            <a:lstStyle/>
            <a:p>
              <a:pPr algn="just"/>
              <a:r>
                <a:rPr lang="en-US" sz="3000" b="1" dirty="0">
                  <a:solidFill>
                    <a:schemeClr val="bg2">
                      <a:lumMod val="25000"/>
                    </a:schemeClr>
                  </a:solidFill>
                  <a:latin typeface="Roboto" pitchFamily="2" charset="0"/>
                  <a:ea typeface="Roboto" pitchFamily="2" charset="0"/>
                </a:rPr>
                <a:t>DANH MỤC</a:t>
              </a:r>
            </a:p>
            <a:p>
              <a:pPr algn="just"/>
              <a:r>
                <a:rPr lang="en-US" sz="3000" b="1" dirty="0">
                  <a:solidFill>
                    <a:srgbClr val="0070C0"/>
                  </a:solidFill>
                  <a:latin typeface="Roboto" pitchFamily="2" charset="0"/>
                  <a:ea typeface="Roboto" pitchFamily="2" charset="0"/>
                </a:rPr>
                <a:t>CÁC NGHIỆP VỤ CẦN KÝ SỐ</a:t>
              </a:r>
              <a:endParaRPr lang="vi-VN" sz="3000" b="1" dirty="0">
                <a:solidFill>
                  <a:srgbClr val="0070C0"/>
                </a:solidFill>
                <a:latin typeface="Roboto" pitchFamily="2" charset="0"/>
                <a:ea typeface="Roboto" pitchFamily="2" charset="0"/>
              </a:endParaRPr>
            </a:p>
          </p:txBody>
        </p:sp>
        <p:grpSp>
          <p:nvGrpSpPr>
            <p:cNvPr id="58" name="Group 57">
              <a:extLst>
                <a:ext uri="{FF2B5EF4-FFF2-40B4-BE49-F238E27FC236}">
                  <a16:creationId xmlns:a16="http://schemas.microsoft.com/office/drawing/2014/main" id="{098C56F9-F7E6-E46C-135F-0DC85D41D038}"/>
                </a:ext>
              </a:extLst>
            </p:cNvPr>
            <p:cNvGrpSpPr/>
            <p:nvPr/>
          </p:nvGrpSpPr>
          <p:grpSpPr>
            <a:xfrm>
              <a:off x="508643" y="1357951"/>
              <a:ext cx="6198928" cy="93909"/>
              <a:chOff x="4404368" y="1337114"/>
              <a:chExt cx="6198928" cy="93909"/>
            </a:xfrm>
          </p:grpSpPr>
          <p:cxnSp>
            <p:nvCxnSpPr>
              <p:cNvPr id="59" name="Straight Connector 58">
                <a:extLst>
                  <a:ext uri="{FF2B5EF4-FFF2-40B4-BE49-F238E27FC236}">
                    <a16:creationId xmlns:a16="http://schemas.microsoft.com/office/drawing/2014/main" id="{48AB59A8-1573-D632-6B68-0CED62C444CA}"/>
                  </a:ext>
                </a:extLst>
              </p:cNvPr>
              <p:cNvCxnSpPr>
                <a:cxnSpLocks/>
              </p:cNvCxnSpPr>
              <p:nvPr/>
            </p:nvCxnSpPr>
            <p:spPr>
              <a:xfrm>
                <a:off x="4463046" y="1387815"/>
                <a:ext cx="6093295" cy="0"/>
              </a:xfrm>
              <a:prstGeom prst="line">
                <a:avLst/>
              </a:prstGeom>
              <a:ln w="28575">
                <a:solidFill>
                  <a:schemeClr val="bg2">
                    <a:lumMod val="25000"/>
                  </a:schemeClr>
                </a:solidFill>
              </a:ln>
            </p:spPr>
            <p:style>
              <a:lnRef idx="2">
                <a:schemeClr val="accent1"/>
              </a:lnRef>
              <a:fillRef idx="0">
                <a:schemeClr val="accent1"/>
              </a:fillRef>
              <a:effectRef idx="1">
                <a:schemeClr val="accent1"/>
              </a:effectRef>
              <a:fontRef idx="minor">
                <a:schemeClr val="tx1"/>
              </a:fontRef>
            </p:style>
          </p:cxnSp>
          <p:grpSp>
            <p:nvGrpSpPr>
              <p:cNvPr id="60" name="Group 59">
                <a:extLst>
                  <a:ext uri="{FF2B5EF4-FFF2-40B4-BE49-F238E27FC236}">
                    <a16:creationId xmlns:a16="http://schemas.microsoft.com/office/drawing/2014/main" id="{CA09A70A-603A-3B26-D78D-DED5859992EA}"/>
                  </a:ext>
                </a:extLst>
              </p:cNvPr>
              <p:cNvGrpSpPr/>
              <p:nvPr/>
            </p:nvGrpSpPr>
            <p:grpSpPr>
              <a:xfrm>
                <a:off x="4404368" y="1337114"/>
                <a:ext cx="6198928" cy="93909"/>
                <a:chOff x="4404368" y="1337114"/>
                <a:chExt cx="6198928" cy="93909"/>
              </a:xfrm>
            </p:grpSpPr>
            <p:sp>
              <p:nvSpPr>
                <p:cNvPr id="61" name="Oval 60">
                  <a:extLst>
                    <a:ext uri="{FF2B5EF4-FFF2-40B4-BE49-F238E27FC236}">
                      <a16:creationId xmlns:a16="http://schemas.microsoft.com/office/drawing/2014/main" id="{F7E1E033-4E53-5F7B-4A62-6085AD5918B2}"/>
                    </a:ext>
                  </a:extLst>
                </p:cNvPr>
                <p:cNvSpPr/>
                <p:nvPr/>
              </p:nvSpPr>
              <p:spPr>
                <a:xfrm>
                  <a:off x="4404368" y="1337114"/>
                  <a:ext cx="93909" cy="93909"/>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2" name="Oval 61">
                  <a:extLst>
                    <a:ext uri="{FF2B5EF4-FFF2-40B4-BE49-F238E27FC236}">
                      <a16:creationId xmlns:a16="http://schemas.microsoft.com/office/drawing/2014/main" id="{D1320464-65ED-CF90-50E6-A2419062EDDE}"/>
                    </a:ext>
                  </a:extLst>
                </p:cNvPr>
                <p:cNvSpPr/>
                <p:nvPr/>
              </p:nvSpPr>
              <p:spPr>
                <a:xfrm>
                  <a:off x="10509387" y="1337114"/>
                  <a:ext cx="93909" cy="93909"/>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spTree>
    <p:extLst>
      <p:ext uri="{BB962C8B-B14F-4D97-AF65-F5344CB8AC3E}">
        <p14:creationId xmlns:p14="http://schemas.microsoft.com/office/powerpoint/2010/main" val="26094970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14"/>
                                        </p:tgtEl>
                                      </p:cBhvr>
                                    </p:animEffect>
                                    <p:animScale>
                                      <p:cBhvr>
                                        <p:cTn id="7" dur="250" autoRev="1" fill="hold"/>
                                        <p:tgtEl>
                                          <p:spTgt spid="14"/>
                                        </p:tgtEl>
                                      </p:cBhvr>
                                      <p:by x="105000" y="105000"/>
                                    </p:animScale>
                                  </p:childTnLst>
                                </p:cTn>
                              </p:par>
                              <p:par>
                                <p:cTn id="8" presetID="26" presetClass="emph" presetSubtype="0" fill="hold" nodeType="withEffect">
                                  <p:stCondLst>
                                    <p:cond delay="0"/>
                                  </p:stCondLst>
                                  <p:childTnLst>
                                    <p:animEffect transition="out" filter="fade">
                                      <p:cBhvr>
                                        <p:cTn id="9" dur="750" tmFilter="0, 0; .2, .5; .8, .5; 1, 0"/>
                                        <p:tgtEl>
                                          <p:spTgt spid="45"/>
                                        </p:tgtEl>
                                      </p:cBhvr>
                                    </p:animEffect>
                                    <p:animScale>
                                      <p:cBhvr>
                                        <p:cTn id="10" dur="375" autoRev="1" fill="hold"/>
                                        <p:tgtEl>
                                          <p:spTgt spid="45"/>
                                        </p:tgtEl>
                                      </p:cBhvr>
                                      <p:by x="105000" y="105000"/>
                                    </p:animScale>
                                  </p:childTnLst>
                                </p:cTn>
                              </p:par>
                              <p:par>
                                <p:cTn id="11" presetID="26" presetClass="emph" presetSubtype="0" fill="hold" nodeType="withEffect">
                                  <p:stCondLst>
                                    <p:cond delay="0"/>
                                  </p:stCondLst>
                                  <p:childTnLst>
                                    <p:animEffect transition="out" filter="fade">
                                      <p:cBhvr>
                                        <p:cTn id="12" dur="750" tmFilter="0, 0; .2, .5; .8, .5; 1, 0"/>
                                        <p:tgtEl>
                                          <p:spTgt spid="50"/>
                                        </p:tgtEl>
                                      </p:cBhvr>
                                    </p:animEffect>
                                    <p:animScale>
                                      <p:cBhvr>
                                        <p:cTn id="13" dur="375" autoRev="1" fill="hold"/>
                                        <p:tgtEl>
                                          <p:spTgt spid="50"/>
                                        </p:tgtEl>
                                      </p:cBhvr>
                                      <p:by x="105000" y="105000"/>
                                    </p:animScale>
                                  </p:childTnLst>
                                </p:cTn>
                              </p:par>
                              <p:par>
                                <p:cTn id="14" presetID="26" presetClass="emph" presetSubtype="0" fill="hold" nodeType="withEffect">
                                  <p:stCondLst>
                                    <p:cond delay="0"/>
                                  </p:stCondLst>
                                  <p:childTnLst>
                                    <p:animEffect transition="out" filter="fade">
                                      <p:cBhvr>
                                        <p:cTn id="15" dur="1000" tmFilter="0, 0; .2, .5; .8, .5; 1, 0"/>
                                        <p:tgtEl>
                                          <p:spTgt spid="41"/>
                                        </p:tgtEl>
                                      </p:cBhvr>
                                    </p:animEffect>
                                    <p:animScale>
                                      <p:cBhvr>
                                        <p:cTn id="16" dur="500" autoRev="1" fill="hold"/>
                                        <p:tgtEl>
                                          <p:spTgt spid="41"/>
                                        </p:tgtEl>
                                      </p:cBhvr>
                                      <p:by x="105000" y="105000"/>
                                    </p:animScale>
                                  </p:childTnLst>
                                </p:cTn>
                              </p:par>
                              <p:par>
                                <p:cTn id="17" presetID="26" presetClass="emph" presetSubtype="0" fill="hold" nodeType="withEffect">
                                  <p:stCondLst>
                                    <p:cond delay="0"/>
                                  </p:stCondLst>
                                  <p:childTnLst>
                                    <p:animEffect transition="out" filter="fade">
                                      <p:cBhvr>
                                        <p:cTn id="18" dur="1500" tmFilter="0, 0; .2, .5; .8, .5; 1, 0"/>
                                        <p:tgtEl>
                                          <p:spTgt spid="42"/>
                                        </p:tgtEl>
                                      </p:cBhvr>
                                    </p:animEffect>
                                    <p:animScale>
                                      <p:cBhvr>
                                        <p:cTn id="19" dur="750" autoRev="1" fill="hold"/>
                                        <p:tgtEl>
                                          <p:spTgt spid="4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Picture 124" descr="A map of the world&#10;&#10;AI-generated content may be incorrect.">
            <a:extLst>
              <a:ext uri="{FF2B5EF4-FFF2-40B4-BE49-F238E27FC236}">
                <a16:creationId xmlns:a16="http://schemas.microsoft.com/office/drawing/2014/main" id="{3696DEA5-42FF-B452-BF6A-D8E3D1C2E168}"/>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t="9230" b="10604"/>
          <a:stretch>
            <a:fillRect/>
          </a:stretch>
        </p:blipFill>
        <p:spPr>
          <a:xfrm>
            <a:off x="818476" y="823118"/>
            <a:ext cx="9937847" cy="5747073"/>
          </a:xfrm>
          <a:prstGeom prst="rect">
            <a:avLst/>
          </a:prstGeom>
        </p:spPr>
      </p:pic>
      <p:grpSp>
        <p:nvGrpSpPr>
          <p:cNvPr id="73" name="Group 72">
            <a:extLst>
              <a:ext uri="{FF2B5EF4-FFF2-40B4-BE49-F238E27FC236}">
                <a16:creationId xmlns:a16="http://schemas.microsoft.com/office/drawing/2014/main" id="{772057B0-0CED-D70A-0E95-BD2D41BE0187}"/>
              </a:ext>
            </a:extLst>
          </p:cNvPr>
          <p:cNvGrpSpPr/>
          <p:nvPr/>
        </p:nvGrpSpPr>
        <p:grpSpPr>
          <a:xfrm>
            <a:off x="4498393" y="315288"/>
            <a:ext cx="3209925" cy="2808912"/>
            <a:chOff x="4054537" y="143838"/>
            <a:chExt cx="3209925" cy="2808912"/>
          </a:xfrm>
        </p:grpSpPr>
        <p:grpSp>
          <p:nvGrpSpPr>
            <p:cNvPr id="29" name="Group 28">
              <a:extLst>
                <a:ext uri="{FF2B5EF4-FFF2-40B4-BE49-F238E27FC236}">
                  <a16:creationId xmlns:a16="http://schemas.microsoft.com/office/drawing/2014/main" id="{DC0055A3-D6CF-83E5-3A6A-4E38339F42E9}"/>
                </a:ext>
              </a:extLst>
            </p:cNvPr>
            <p:cNvGrpSpPr/>
            <p:nvPr/>
          </p:nvGrpSpPr>
          <p:grpSpPr>
            <a:xfrm>
              <a:off x="4054537" y="651668"/>
              <a:ext cx="3209925" cy="2301082"/>
              <a:chOff x="149287" y="651668"/>
              <a:chExt cx="3209925" cy="2301082"/>
            </a:xfrm>
          </p:grpSpPr>
          <p:sp>
            <p:nvSpPr>
              <p:cNvPr id="30" name="Rectangle: Rounded Corners 29">
                <a:extLst>
                  <a:ext uri="{FF2B5EF4-FFF2-40B4-BE49-F238E27FC236}">
                    <a16:creationId xmlns:a16="http://schemas.microsoft.com/office/drawing/2014/main" id="{8629FED9-E56C-CA30-37DC-DFFE5F7B0657}"/>
                  </a:ext>
                </a:extLst>
              </p:cNvPr>
              <p:cNvSpPr/>
              <p:nvPr/>
            </p:nvSpPr>
            <p:spPr>
              <a:xfrm>
                <a:off x="149287" y="651668"/>
                <a:ext cx="3209925" cy="2301082"/>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1" name="Group 30">
                <a:extLst>
                  <a:ext uri="{FF2B5EF4-FFF2-40B4-BE49-F238E27FC236}">
                    <a16:creationId xmlns:a16="http://schemas.microsoft.com/office/drawing/2014/main" id="{8B3F90F7-996C-0E52-2082-3D8164162552}"/>
                  </a:ext>
                </a:extLst>
              </p:cNvPr>
              <p:cNvGrpSpPr/>
              <p:nvPr/>
            </p:nvGrpSpPr>
            <p:grpSpPr>
              <a:xfrm>
                <a:off x="200190" y="1175764"/>
                <a:ext cx="3108098" cy="523220"/>
                <a:chOff x="225652" y="1175764"/>
                <a:chExt cx="3108098" cy="523220"/>
              </a:xfrm>
            </p:grpSpPr>
            <p:sp>
              <p:nvSpPr>
                <p:cNvPr id="38" name="TextBox 37">
                  <a:extLst>
                    <a:ext uri="{FF2B5EF4-FFF2-40B4-BE49-F238E27FC236}">
                      <a16:creationId xmlns:a16="http://schemas.microsoft.com/office/drawing/2014/main" id="{89C1829A-03F5-5B99-4D4C-6C5573A3F239}"/>
                    </a:ext>
                  </a:extLst>
                </p:cNvPr>
                <p:cNvSpPr txBox="1"/>
                <p:nvPr/>
              </p:nvSpPr>
              <p:spPr>
                <a:xfrm>
                  <a:off x="530452" y="1175764"/>
                  <a:ext cx="2803298" cy="523220"/>
                </a:xfrm>
                <a:prstGeom prst="rect">
                  <a:avLst/>
                </a:prstGeom>
                <a:noFill/>
              </p:spPr>
              <p:txBody>
                <a:bodyPr wrap="square" rtlCol="0">
                  <a:spAutoFit/>
                </a:bodyPr>
                <a:lstStyle/>
                <a:p>
                  <a:r>
                    <a:rPr lang="vi-VN" sz="1400" dirty="0">
                      <a:latin typeface="Roboto" pitchFamily="2" charset="0"/>
                      <a:ea typeface="Roboto" pitchFamily="2" charset="0"/>
                    </a:rPr>
                    <a:t>Đơn xin miễn/giảm học phí, học bổng</a:t>
                  </a:r>
                  <a:r>
                    <a:rPr lang="en-US" sz="1400" dirty="0">
                      <a:latin typeface="Roboto" pitchFamily="2" charset="0"/>
                      <a:ea typeface="Roboto" pitchFamily="2" charset="0"/>
                    </a:rPr>
                    <a:t> </a:t>
                  </a:r>
                </a:p>
              </p:txBody>
            </p:sp>
            <p:pic>
              <p:nvPicPr>
                <p:cNvPr id="39" name="Graphic 38" descr="Direction with solid fill">
                  <a:extLst>
                    <a:ext uri="{FF2B5EF4-FFF2-40B4-BE49-F238E27FC236}">
                      <a16:creationId xmlns:a16="http://schemas.microsoft.com/office/drawing/2014/main" id="{2618CA89-5F8F-2F2B-435C-072974FD43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5652" y="1292669"/>
                  <a:ext cx="304800" cy="304800"/>
                </a:xfrm>
                <a:prstGeom prst="rect">
                  <a:avLst/>
                </a:prstGeom>
              </p:spPr>
            </p:pic>
          </p:grpSp>
          <p:grpSp>
            <p:nvGrpSpPr>
              <p:cNvPr id="32" name="Group 31">
                <a:extLst>
                  <a:ext uri="{FF2B5EF4-FFF2-40B4-BE49-F238E27FC236}">
                    <a16:creationId xmlns:a16="http://schemas.microsoft.com/office/drawing/2014/main" id="{B01B7B8E-61E1-B0A3-F90E-EB1C3FBD07CC}"/>
                  </a:ext>
                </a:extLst>
              </p:cNvPr>
              <p:cNvGrpSpPr/>
              <p:nvPr/>
            </p:nvGrpSpPr>
            <p:grpSpPr>
              <a:xfrm>
                <a:off x="200190" y="1698984"/>
                <a:ext cx="3108098" cy="523220"/>
                <a:chOff x="225652" y="1698984"/>
                <a:chExt cx="3108098" cy="523220"/>
              </a:xfrm>
            </p:grpSpPr>
            <p:sp>
              <p:nvSpPr>
                <p:cNvPr id="36" name="TextBox 35">
                  <a:extLst>
                    <a:ext uri="{FF2B5EF4-FFF2-40B4-BE49-F238E27FC236}">
                      <a16:creationId xmlns:a16="http://schemas.microsoft.com/office/drawing/2014/main" id="{F5C46F89-627F-D1B8-CFB2-77617B7412A3}"/>
                    </a:ext>
                  </a:extLst>
                </p:cNvPr>
                <p:cNvSpPr txBox="1"/>
                <p:nvPr/>
              </p:nvSpPr>
              <p:spPr>
                <a:xfrm>
                  <a:off x="530452" y="1698984"/>
                  <a:ext cx="2803298" cy="523220"/>
                </a:xfrm>
                <a:prstGeom prst="rect">
                  <a:avLst/>
                </a:prstGeom>
                <a:noFill/>
              </p:spPr>
              <p:txBody>
                <a:bodyPr wrap="square" rtlCol="0">
                  <a:spAutoFit/>
                </a:bodyPr>
                <a:lstStyle/>
                <a:p>
                  <a:r>
                    <a:rPr lang="vi-VN" sz="1400" dirty="0">
                      <a:latin typeface="Roboto" pitchFamily="2" charset="0"/>
                      <a:ea typeface="Roboto" pitchFamily="2" charset="0"/>
                    </a:rPr>
                    <a:t>Xác nhận nghĩa vụ học phí (nộp ngân hàng, hỗ trợ xã hội)</a:t>
                  </a:r>
                  <a:r>
                    <a:rPr lang="en-US" sz="1400" dirty="0">
                      <a:latin typeface="Roboto" pitchFamily="2" charset="0"/>
                      <a:ea typeface="Roboto" pitchFamily="2" charset="0"/>
                    </a:rPr>
                    <a:t> </a:t>
                  </a:r>
                </a:p>
              </p:txBody>
            </p:sp>
            <p:pic>
              <p:nvPicPr>
                <p:cNvPr id="37" name="Graphic 36" descr="Direction with solid fill">
                  <a:extLst>
                    <a:ext uri="{FF2B5EF4-FFF2-40B4-BE49-F238E27FC236}">
                      <a16:creationId xmlns:a16="http://schemas.microsoft.com/office/drawing/2014/main" id="{FF166AEE-6B73-74BD-EF8B-1475FA84409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5652" y="1758969"/>
                  <a:ext cx="304800" cy="304800"/>
                </a:xfrm>
                <a:prstGeom prst="rect">
                  <a:avLst/>
                </a:prstGeom>
              </p:spPr>
            </p:pic>
          </p:grpSp>
          <p:grpSp>
            <p:nvGrpSpPr>
              <p:cNvPr id="33" name="Group 32">
                <a:extLst>
                  <a:ext uri="{FF2B5EF4-FFF2-40B4-BE49-F238E27FC236}">
                    <a16:creationId xmlns:a16="http://schemas.microsoft.com/office/drawing/2014/main" id="{B6EB4E7C-8EFD-941D-D094-0775A1DBCD3B}"/>
                  </a:ext>
                </a:extLst>
              </p:cNvPr>
              <p:cNvGrpSpPr/>
              <p:nvPr/>
            </p:nvGrpSpPr>
            <p:grpSpPr>
              <a:xfrm>
                <a:off x="200190" y="2222204"/>
                <a:ext cx="3133560" cy="523220"/>
                <a:chOff x="200190" y="2222204"/>
                <a:chExt cx="3133560" cy="523220"/>
              </a:xfrm>
            </p:grpSpPr>
            <p:sp>
              <p:nvSpPr>
                <p:cNvPr id="34" name="TextBox 33">
                  <a:extLst>
                    <a:ext uri="{FF2B5EF4-FFF2-40B4-BE49-F238E27FC236}">
                      <a16:creationId xmlns:a16="http://schemas.microsoft.com/office/drawing/2014/main" id="{CAC4146F-5396-B246-F23A-06EADFED5FCA}"/>
                    </a:ext>
                  </a:extLst>
                </p:cNvPr>
                <p:cNvSpPr txBox="1"/>
                <p:nvPr/>
              </p:nvSpPr>
              <p:spPr>
                <a:xfrm>
                  <a:off x="530452" y="2222204"/>
                  <a:ext cx="2803298" cy="523220"/>
                </a:xfrm>
                <a:prstGeom prst="rect">
                  <a:avLst/>
                </a:prstGeom>
                <a:noFill/>
              </p:spPr>
              <p:txBody>
                <a:bodyPr wrap="square" rtlCol="0">
                  <a:spAutoFit/>
                </a:bodyPr>
                <a:lstStyle/>
                <a:p>
                  <a:r>
                    <a:rPr lang="vi-VN" sz="1400" dirty="0">
                      <a:latin typeface="Roboto" pitchFamily="2" charset="0"/>
                      <a:ea typeface="Roboto" pitchFamily="2" charset="0"/>
                    </a:rPr>
                    <a:t>Cam kết hoàn trả học phí / khoản</a:t>
                  </a:r>
                </a:p>
                <a:p>
                  <a:r>
                    <a:rPr lang="vi-VN" sz="1400" dirty="0">
                      <a:latin typeface="Roboto" pitchFamily="2" charset="0"/>
                      <a:ea typeface="Roboto" pitchFamily="2" charset="0"/>
                    </a:rPr>
                    <a:t>vay</a:t>
                  </a:r>
                  <a:r>
                    <a:rPr lang="en-US" sz="1400" dirty="0">
                      <a:latin typeface="Roboto" pitchFamily="2" charset="0"/>
                      <a:ea typeface="Roboto" pitchFamily="2" charset="0"/>
                    </a:rPr>
                    <a:t> </a:t>
                  </a:r>
                </a:p>
              </p:txBody>
            </p:sp>
            <p:pic>
              <p:nvPicPr>
                <p:cNvPr id="35" name="Graphic 34" descr="Direction with solid fill">
                  <a:extLst>
                    <a:ext uri="{FF2B5EF4-FFF2-40B4-BE49-F238E27FC236}">
                      <a16:creationId xmlns:a16="http://schemas.microsoft.com/office/drawing/2014/main" id="{70389154-43B7-69F4-6697-F01719585D0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0190" y="2272481"/>
                  <a:ext cx="304800" cy="304800"/>
                </a:xfrm>
                <a:prstGeom prst="rect">
                  <a:avLst/>
                </a:prstGeom>
              </p:spPr>
            </p:pic>
          </p:grpSp>
        </p:grpSp>
        <p:grpSp>
          <p:nvGrpSpPr>
            <p:cNvPr id="45" name="Group 44">
              <a:extLst>
                <a:ext uri="{FF2B5EF4-FFF2-40B4-BE49-F238E27FC236}">
                  <a16:creationId xmlns:a16="http://schemas.microsoft.com/office/drawing/2014/main" id="{07CE439C-AA7D-A92A-BB86-DBBEF4E4690D}"/>
                </a:ext>
              </a:extLst>
            </p:cNvPr>
            <p:cNvGrpSpPr/>
            <p:nvPr/>
          </p:nvGrpSpPr>
          <p:grpSpPr>
            <a:xfrm>
              <a:off x="4054537" y="143838"/>
              <a:ext cx="3032912" cy="1015663"/>
              <a:chOff x="425512" y="3343514"/>
              <a:chExt cx="3032912" cy="1015663"/>
            </a:xfrm>
          </p:grpSpPr>
          <p:sp>
            <p:nvSpPr>
              <p:cNvPr id="46" name="Rectangle 45">
                <a:extLst>
                  <a:ext uri="{FF2B5EF4-FFF2-40B4-BE49-F238E27FC236}">
                    <a16:creationId xmlns:a16="http://schemas.microsoft.com/office/drawing/2014/main" id="{6BFE8B0D-86AB-7B57-22DD-3973D069B498}"/>
                  </a:ext>
                </a:extLst>
              </p:cNvPr>
              <p:cNvSpPr/>
              <p:nvPr/>
            </p:nvSpPr>
            <p:spPr>
              <a:xfrm>
                <a:off x="1044355" y="3534474"/>
                <a:ext cx="2414069" cy="633742"/>
              </a:xfrm>
              <a:prstGeom prst="rect">
                <a:avLst/>
              </a:prstGeom>
              <a:solidFill>
                <a:schemeClr val="bg2">
                  <a:lumMod val="2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7" name="Rectangle: Rounded Corners 46">
                <a:extLst>
                  <a:ext uri="{FF2B5EF4-FFF2-40B4-BE49-F238E27FC236}">
                    <a16:creationId xmlns:a16="http://schemas.microsoft.com/office/drawing/2014/main" id="{CEDCC7F4-6FF3-8999-E949-1F8F77B3FDAC}"/>
                  </a:ext>
                </a:extLst>
              </p:cNvPr>
              <p:cNvSpPr/>
              <p:nvPr/>
            </p:nvSpPr>
            <p:spPr>
              <a:xfrm>
                <a:off x="425512" y="3343514"/>
                <a:ext cx="1041149" cy="1015663"/>
              </a:xfrm>
              <a:prstGeom prst="roundRect">
                <a:avLst/>
              </a:prstGeom>
              <a:solidFill>
                <a:schemeClr val="bg2">
                  <a:lumMod val="25000"/>
                </a:scheme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8" name="TextBox 47">
                <a:extLst>
                  <a:ext uri="{FF2B5EF4-FFF2-40B4-BE49-F238E27FC236}">
                    <a16:creationId xmlns:a16="http://schemas.microsoft.com/office/drawing/2014/main" id="{5D66B62B-FEAA-C716-C20E-341E4F0629F8}"/>
                  </a:ext>
                </a:extLst>
              </p:cNvPr>
              <p:cNvSpPr txBox="1"/>
              <p:nvPr/>
            </p:nvSpPr>
            <p:spPr>
              <a:xfrm>
                <a:off x="1530871" y="3697456"/>
                <a:ext cx="1791750" cy="307777"/>
              </a:xfrm>
              <a:prstGeom prst="rect">
                <a:avLst/>
              </a:prstGeom>
              <a:noFill/>
            </p:spPr>
            <p:txBody>
              <a:bodyPr wrap="square" rtlCol="0">
                <a:spAutoFit/>
              </a:bodyPr>
              <a:lstStyle/>
              <a:p>
                <a:pPr algn="just"/>
                <a:r>
                  <a:rPr lang="en-US" sz="1400" b="1" dirty="0">
                    <a:solidFill>
                      <a:schemeClr val="bg1"/>
                    </a:solidFill>
                    <a:latin typeface="Roboto" pitchFamily="2" charset="0"/>
                    <a:ea typeface="Roboto" pitchFamily="2" charset="0"/>
                  </a:rPr>
                  <a:t>TÀI CHÍNH</a:t>
                </a:r>
                <a:endParaRPr lang="vi-VN" sz="1400" b="1" dirty="0">
                  <a:solidFill>
                    <a:schemeClr val="bg1"/>
                  </a:solidFill>
                  <a:latin typeface="Roboto" pitchFamily="2" charset="0"/>
                  <a:ea typeface="Roboto" pitchFamily="2" charset="0"/>
                </a:endParaRPr>
              </a:p>
            </p:txBody>
          </p:sp>
          <p:pic>
            <p:nvPicPr>
              <p:cNvPr id="49" name="Graphic 48" descr="Bank with solid fill">
                <a:extLst>
                  <a:ext uri="{FF2B5EF4-FFF2-40B4-BE49-F238E27FC236}">
                    <a16:creationId xmlns:a16="http://schemas.microsoft.com/office/drawing/2014/main" id="{91D359EC-5081-9666-D267-71781F4939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6147" y="3451630"/>
                <a:ext cx="739878" cy="739878"/>
              </a:xfrm>
              <a:prstGeom prst="rect">
                <a:avLst/>
              </a:prstGeom>
            </p:spPr>
          </p:pic>
        </p:grpSp>
      </p:grpSp>
      <p:grpSp>
        <p:nvGrpSpPr>
          <p:cNvPr id="77" name="Group 76">
            <a:extLst>
              <a:ext uri="{FF2B5EF4-FFF2-40B4-BE49-F238E27FC236}">
                <a16:creationId xmlns:a16="http://schemas.microsoft.com/office/drawing/2014/main" id="{33EAFB11-7183-8F55-1CD1-47E0F1CFB461}"/>
              </a:ext>
            </a:extLst>
          </p:cNvPr>
          <p:cNvGrpSpPr/>
          <p:nvPr/>
        </p:nvGrpSpPr>
        <p:grpSpPr>
          <a:xfrm>
            <a:off x="8337770" y="315288"/>
            <a:ext cx="3209925" cy="2808912"/>
            <a:chOff x="8213945" y="143838"/>
            <a:chExt cx="3209925" cy="2808912"/>
          </a:xfrm>
        </p:grpSpPr>
        <p:grpSp>
          <p:nvGrpSpPr>
            <p:cNvPr id="50" name="Group 49">
              <a:extLst>
                <a:ext uri="{FF2B5EF4-FFF2-40B4-BE49-F238E27FC236}">
                  <a16:creationId xmlns:a16="http://schemas.microsoft.com/office/drawing/2014/main" id="{E1DBD042-3C0E-2E26-64F2-87252C41FF8C}"/>
                </a:ext>
              </a:extLst>
            </p:cNvPr>
            <p:cNvGrpSpPr/>
            <p:nvPr/>
          </p:nvGrpSpPr>
          <p:grpSpPr>
            <a:xfrm>
              <a:off x="8213945" y="651668"/>
              <a:ext cx="3209925" cy="2301082"/>
              <a:chOff x="149287" y="651668"/>
              <a:chExt cx="3209925" cy="2301082"/>
            </a:xfrm>
          </p:grpSpPr>
          <p:sp>
            <p:nvSpPr>
              <p:cNvPr id="51" name="Rectangle: Rounded Corners 50">
                <a:extLst>
                  <a:ext uri="{FF2B5EF4-FFF2-40B4-BE49-F238E27FC236}">
                    <a16:creationId xmlns:a16="http://schemas.microsoft.com/office/drawing/2014/main" id="{78338126-F8A0-1355-57A3-798128FEE60F}"/>
                  </a:ext>
                </a:extLst>
              </p:cNvPr>
              <p:cNvSpPr/>
              <p:nvPr/>
            </p:nvSpPr>
            <p:spPr>
              <a:xfrm>
                <a:off x="149287" y="651668"/>
                <a:ext cx="3209925" cy="2301082"/>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52" name="Group 51">
                <a:extLst>
                  <a:ext uri="{FF2B5EF4-FFF2-40B4-BE49-F238E27FC236}">
                    <a16:creationId xmlns:a16="http://schemas.microsoft.com/office/drawing/2014/main" id="{25082BF3-4B4F-BBFB-88C1-B8F83332E2A9}"/>
                  </a:ext>
                </a:extLst>
              </p:cNvPr>
              <p:cNvGrpSpPr/>
              <p:nvPr/>
            </p:nvGrpSpPr>
            <p:grpSpPr>
              <a:xfrm>
                <a:off x="200190" y="1175764"/>
                <a:ext cx="3108098" cy="523220"/>
                <a:chOff x="225652" y="1175764"/>
                <a:chExt cx="3108098" cy="523220"/>
              </a:xfrm>
            </p:grpSpPr>
            <p:sp>
              <p:nvSpPr>
                <p:cNvPr id="59" name="TextBox 58">
                  <a:extLst>
                    <a:ext uri="{FF2B5EF4-FFF2-40B4-BE49-F238E27FC236}">
                      <a16:creationId xmlns:a16="http://schemas.microsoft.com/office/drawing/2014/main" id="{80F93BA3-4784-3167-4641-B932DC8C6F82}"/>
                    </a:ext>
                  </a:extLst>
                </p:cNvPr>
                <p:cNvSpPr txBox="1"/>
                <p:nvPr/>
              </p:nvSpPr>
              <p:spPr>
                <a:xfrm>
                  <a:off x="530452" y="1175764"/>
                  <a:ext cx="2803298" cy="523220"/>
                </a:xfrm>
                <a:prstGeom prst="rect">
                  <a:avLst/>
                </a:prstGeom>
                <a:noFill/>
              </p:spPr>
              <p:txBody>
                <a:bodyPr wrap="square" rtlCol="0">
                  <a:spAutoFit/>
                </a:bodyPr>
                <a:lstStyle/>
                <a:p>
                  <a:r>
                    <a:rPr lang="vi-VN" sz="1400" dirty="0">
                      <a:latin typeface="Roboto" pitchFamily="2" charset="0"/>
                      <a:ea typeface="Roboto" pitchFamily="2" charset="0"/>
                    </a:rPr>
                    <a:t>Đơn xin tạm </a:t>
                  </a:r>
                  <a:r>
                    <a:rPr lang="vi-VN" sz="1400">
                      <a:latin typeface="Roboto" pitchFamily="2" charset="0"/>
                      <a:ea typeface="Roboto" pitchFamily="2" charset="0"/>
                    </a:rPr>
                    <a:t>dừng học/bảo </a:t>
                  </a:r>
                  <a:r>
                    <a:rPr lang="vi-VN" sz="1400" dirty="0">
                      <a:latin typeface="Roboto" pitchFamily="2" charset="0"/>
                      <a:ea typeface="Roboto" pitchFamily="2" charset="0"/>
                    </a:rPr>
                    <a:t>lưu kết quả</a:t>
                  </a:r>
                  <a:r>
                    <a:rPr lang="en-US" sz="1400" dirty="0">
                      <a:latin typeface="Roboto" pitchFamily="2" charset="0"/>
                      <a:ea typeface="Roboto" pitchFamily="2" charset="0"/>
                    </a:rPr>
                    <a:t> </a:t>
                  </a:r>
                </a:p>
              </p:txBody>
            </p:sp>
            <p:pic>
              <p:nvPicPr>
                <p:cNvPr id="60" name="Graphic 59" descr="Direction with solid fill">
                  <a:extLst>
                    <a:ext uri="{FF2B5EF4-FFF2-40B4-BE49-F238E27FC236}">
                      <a16:creationId xmlns:a16="http://schemas.microsoft.com/office/drawing/2014/main" id="{7BCE1B55-40D8-0F36-7658-22927A10A4E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5652" y="1292669"/>
                  <a:ext cx="304800" cy="304800"/>
                </a:xfrm>
                <a:prstGeom prst="rect">
                  <a:avLst/>
                </a:prstGeom>
              </p:spPr>
            </p:pic>
          </p:grpSp>
          <p:grpSp>
            <p:nvGrpSpPr>
              <p:cNvPr id="53" name="Group 52">
                <a:extLst>
                  <a:ext uri="{FF2B5EF4-FFF2-40B4-BE49-F238E27FC236}">
                    <a16:creationId xmlns:a16="http://schemas.microsoft.com/office/drawing/2014/main" id="{F065C894-A817-EFB0-D92C-3AAF13B1C542}"/>
                  </a:ext>
                </a:extLst>
              </p:cNvPr>
              <p:cNvGrpSpPr/>
              <p:nvPr/>
            </p:nvGrpSpPr>
            <p:grpSpPr>
              <a:xfrm>
                <a:off x="200190" y="1728351"/>
                <a:ext cx="3108098" cy="335418"/>
                <a:chOff x="225652" y="1728351"/>
                <a:chExt cx="3108098" cy="335418"/>
              </a:xfrm>
            </p:grpSpPr>
            <p:sp>
              <p:nvSpPr>
                <p:cNvPr id="57" name="TextBox 56">
                  <a:extLst>
                    <a:ext uri="{FF2B5EF4-FFF2-40B4-BE49-F238E27FC236}">
                      <a16:creationId xmlns:a16="http://schemas.microsoft.com/office/drawing/2014/main" id="{8BB7E6C7-7F87-8707-6F91-E4727F89FDCD}"/>
                    </a:ext>
                  </a:extLst>
                </p:cNvPr>
                <p:cNvSpPr txBox="1"/>
                <p:nvPr/>
              </p:nvSpPr>
              <p:spPr>
                <a:xfrm>
                  <a:off x="530452" y="1728351"/>
                  <a:ext cx="2803298" cy="307777"/>
                </a:xfrm>
                <a:prstGeom prst="rect">
                  <a:avLst/>
                </a:prstGeom>
                <a:noFill/>
              </p:spPr>
              <p:txBody>
                <a:bodyPr wrap="square" rtlCol="0">
                  <a:spAutoFit/>
                </a:bodyPr>
                <a:lstStyle/>
                <a:p>
                  <a:r>
                    <a:rPr lang="vi-VN" sz="1400" dirty="0">
                      <a:latin typeface="Roboto" pitchFamily="2" charset="0"/>
                      <a:ea typeface="Roboto" pitchFamily="2" charset="0"/>
                    </a:rPr>
                    <a:t>Đơn xin thôi học</a:t>
                  </a:r>
                  <a:r>
                    <a:rPr lang="en-US" sz="1400" dirty="0">
                      <a:latin typeface="Roboto" pitchFamily="2" charset="0"/>
                      <a:ea typeface="Roboto" pitchFamily="2" charset="0"/>
                    </a:rPr>
                    <a:t> </a:t>
                  </a:r>
                </a:p>
              </p:txBody>
            </p:sp>
            <p:pic>
              <p:nvPicPr>
                <p:cNvPr id="58" name="Graphic 57" descr="Direction with solid fill">
                  <a:extLst>
                    <a:ext uri="{FF2B5EF4-FFF2-40B4-BE49-F238E27FC236}">
                      <a16:creationId xmlns:a16="http://schemas.microsoft.com/office/drawing/2014/main" id="{5A3F6ED0-0ADE-9A3E-88CF-CC1FB26B761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5652" y="1758969"/>
                  <a:ext cx="304800" cy="304800"/>
                </a:xfrm>
                <a:prstGeom prst="rect">
                  <a:avLst/>
                </a:prstGeom>
              </p:spPr>
            </p:pic>
          </p:grpSp>
          <p:grpSp>
            <p:nvGrpSpPr>
              <p:cNvPr id="54" name="Group 53">
                <a:extLst>
                  <a:ext uri="{FF2B5EF4-FFF2-40B4-BE49-F238E27FC236}">
                    <a16:creationId xmlns:a16="http://schemas.microsoft.com/office/drawing/2014/main" id="{7690FFFE-ECFF-BE1F-203D-508FF0ED2785}"/>
                  </a:ext>
                </a:extLst>
              </p:cNvPr>
              <p:cNvGrpSpPr/>
              <p:nvPr/>
            </p:nvGrpSpPr>
            <p:grpSpPr>
              <a:xfrm>
                <a:off x="200190" y="2222204"/>
                <a:ext cx="3133560" cy="523220"/>
                <a:chOff x="200190" y="2222204"/>
                <a:chExt cx="3133560" cy="523220"/>
              </a:xfrm>
            </p:grpSpPr>
            <p:sp>
              <p:nvSpPr>
                <p:cNvPr id="55" name="TextBox 54">
                  <a:extLst>
                    <a:ext uri="{FF2B5EF4-FFF2-40B4-BE49-F238E27FC236}">
                      <a16:creationId xmlns:a16="http://schemas.microsoft.com/office/drawing/2014/main" id="{E6AC38BF-48D8-17F1-40A7-0ECE8C07D4FC}"/>
                    </a:ext>
                  </a:extLst>
                </p:cNvPr>
                <p:cNvSpPr txBox="1"/>
                <p:nvPr/>
              </p:nvSpPr>
              <p:spPr>
                <a:xfrm>
                  <a:off x="530452" y="2222204"/>
                  <a:ext cx="2803298" cy="523220"/>
                </a:xfrm>
                <a:prstGeom prst="rect">
                  <a:avLst/>
                </a:prstGeom>
                <a:noFill/>
              </p:spPr>
              <p:txBody>
                <a:bodyPr wrap="square" rtlCol="0">
                  <a:spAutoFit/>
                </a:bodyPr>
                <a:lstStyle/>
                <a:p>
                  <a:r>
                    <a:rPr lang="vi-VN" sz="1400" dirty="0">
                      <a:latin typeface="Roboto" pitchFamily="2" charset="0"/>
                      <a:ea typeface="Roboto" pitchFamily="2" charset="0"/>
                    </a:rPr>
                    <a:t>Đơn xin cấp lại bảng điểm, chứng</a:t>
                  </a:r>
                </a:p>
                <a:p>
                  <a:r>
                    <a:rPr lang="vi-VN" sz="1400" dirty="0">
                      <a:latin typeface="Roboto" pitchFamily="2" charset="0"/>
                      <a:ea typeface="Roboto" pitchFamily="2" charset="0"/>
                    </a:rPr>
                    <a:t>nhận sinh viên</a:t>
                  </a:r>
                  <a:r>
                    <a:rPr lang="en-US" sz="1400" dirty="0">
                      <a:latin typeface="Roboto" pitchFamily="2" charset="0"/>
                      <a:ea typeface="Roboto" pitchFamily="2" charset="0"/>
                    </a:rPr>
                    <a:t> </a:t>
                  </a:r>
                </a:p>
              </p:txBody>
            </p:sp>
            <p:pic>
              <p:nvPicPr>
                <p:cNvPr id="56" name="Graphic 55" descr="Direction with solid fill">
                  <a:extLst>
                    <a:ext uri="{FF2B5EF4-FFF2-40B4-BE49-F238E27FC236}">
                      <a16:creationId xmlns:a16="http://schemas.microsoft.com/office/drawing/2014/main" id="{36248512-46D4-A8F1-82A1-95D294B1910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00190" y="2272481"/>
                  <a:ext cx="304800" cy="304800"/>
                </a:xfrm>
                <a:prstGeom prst="rect">
                  <a:avLst/>
                </a:prstGeom>
              </p:spPr>
            </p:pic>
          </p:grpSp>
        </p:grpSp>
        <p:grpSp>
          <p:nvGrpSpPr>
            <p:cNvPr id="66" name="Group 65">
              <a:extLst>
                <a:ext uri="{FF2B5EF4-FFF2-40B4-BE49-F238E27FC236}">
                  <a16:creationId xmlns:a16="http://schemas.microsoft.com/office/drawing/2014/main" id="{D8667753-7367-A484-604A-E456749D596A}"/>
                </a:ext>
              </a:extLst>
            </p:cNvPr>
            <p:cNvGrpSpPr/>
            <p:nvPr/>
          </p:nvGrpSpPr>
          <p:grpSpPr>
            <a:xfrm>
              <a:off x="8213945" y="143838"/>
              <a:ext cx="3032912" cy="1015663"/>
              <a:chOff x="425512" y="4634806"/>
              <a:chExt cx="3032912" cy="1015663"/>
            </a:xfrm>
          </p:grpSpPr>
          <p:sp>
            <p:nvSpPr>
              <p:cNvPr id="67" name="Rectangle 66">
                <a:extLst>
                  <a:ext uri="{FF2B5EF4-FFF2-40B4-BE49-F238E27FC236}">
                    <a16:creationId xmlns:a16="http://schemas.microsoft.com/office/drawing/2014/main" id="{A17062DA-B48C-DB8D-8F0F-AD85E2AD68AA}"/>
                  </a:ext>
                </a:extLst>
              </p:cNvPr>
              <p:cNvSpPr/>
              <p:nvPr/>
            </p:nvSpPr>
            <p:spPr>
              <a:xfrm>
                <a:off x="1044355" y="4825766"/>
                <a:ext cx="2414069" cy="633742"/>
              </a:xfrm>
              <a:prstGeom prst="rect">
                <a:avLst/>
              </a:pr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8" name="Rectangle: Rounded Corners 67">
                <a:extLst>
                  <a:ext uri="{FF2B5EF4-FFF2-40B4-BE49-F238E27FC236}">
                    <a16:creationId xmlns:a16="http://schemas.microsoft.com/office/drawing/2014/main" id="{13C4C2FC-CF55-C873-2379-FC866BB2CD7C}"/>
                  </a:ext>
                </a:extLst>
              </p:cNvPr>
              <p:cNvSpPr/>
              <p:nvPr/>
            </p:nvSpPr>
            <p:spPr>
              <a:xfrm>
                <a:off x="425512" y="4634806"/>
                <a:ext cx="1041149" cy="1015663"/>
              </a:xfrm>
              <a:prstGeom prst="roundRect">
                <a:avLst/>
              </a:prstGeom>
              <a:solidFill>
                <a:srgbClr val="0070C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9" name="TextBox 68">
                <a:extLst>
                  <a:ext uri="{FF2B5EF4-FFF2-40B4-BE49-F238E27FC236}">
                    <a16:creationId xmlns:a16="http://schemas.microsoft.com/office/drawing/2014/main" id="{A62A152E-C37F-7947-F452-F54611F39543}"/>
                  </a:ext>
                </a:extLst>
              </p:cNvPr>
              <p:cNvSpPr txBox="1"/>
              <p:nvPr/>
            </p:nvSpPr>
            <p:spPr>
              <a:xfrm>
                <a:off x="1530871" y="4881027"/>
                <a:ext cx="1791750" cy="523220"/>
              </a:xfrm>
              <a:prstGeom prst="rect">
                <a:avLst/>
              </a:prstGeom>
              <a:noFill/>
            </p:spPr>
            <p:txBody>
              <a:bodyPr wrap="square" rtlCol="0">
                <a:spAutoFit/>
              </a:bodyPr>
              <a:lstStyle/>
              <a:p>
                <a:r>
                  <a:rPr lang="en-US" sz="1400" b="1" dirty="0">
                    <a:solidFill>
                      <a:schemeClr val="bg1"/>
                    </a:solidFill>
                    <a:latin typeface="Roboto" pitchFamily="2" charset="0"/>
                    <a:ea typeface="Roboto" pitchFamily="2" charset="0"/>
                  </a:rPr>
                  <a:t>HÀNH CHÍNH – PHÁP LÝ</a:t>
                </a:r>
                <a:endParaRPr lang="vi-VN" sz="1400" b="1" dirty="0">
                  <a:solidFill>
                    <a:schemeClr val="bg1"/>
                  </a:solidFill>
                  <a:latin typeface="Roboto" pitchFamily="2" charset="0"/>
                  <a:ea typeface="Roboto" pitchFamily="2" charset="0"/>
                </a:endParaRPr>
              </a:p>
            </p:txBody>
          </p:sp>
          <p:pic>
            <p:nvPicPr>
              <p:cNvPr id="70" name="Graphic 69" descr="Gavel with solid fill">
                <a:extLst>
                  <a:ext uri="{FF2B5EF4-FFF2-40B4-BE49-F238E27FC236}">
                    <a16:creationId xmlns:a16="http://schemas.microsoft.com/office/drawing/2014/main" id="{71A0A285-695E-B273-0550-1BB43FE2B87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27885" y="4795337"/>
                <a:ext cx="633742" cy="633742"/>
              </a:xfrm>
              <a:prstGeom prst="rect">
                <a:avLst/>
              </a:prstGeom>
            </p:spPr>
          </p:pic>
        </p:grpSp>
      </p:grpSp>
      <p:grpSp>
        <p:nvGrpSpPr>
          <p:cNvPr id="100" name="Group 99">
            <a:extLst>
              <a:ext uri="{FF2B5EF4-FFF2-40B4-BE49-F238E27FC236}">
                <a16:creationId xmlns:a16="http://schemas.microsoft.com/office/drawing/2014/main" id="{6D8BF819-F345-5D24-429E-C1F85037F0C5}"/>
              </a:ext>
            </a:extLst>
          </p:cNvPr>
          <p:cNvGrpSpPr/>
          <p:nvPr/>
        </p:nvGrpSpPr>
        <p:grpSpPr>
          <a:xfrm>
            <a:off x="3691927" y="3617255"/>
            <a:ext cx="3213435" cy="2799558"/>
            <a:chOff x="2175471" y="3468498"/>
            <a:chExt cx="3213435" cy="2799558"/>
          </a:xfrm>
        </p:grpSpPr>
        <p:grpSp>
          <p:nvGrpSpPr>
            <p:cNvPr id="79" name="Group 78">
              <a:extLst>
                <a:ext uri="{FF2B5EF4-FFF2-40B4-BE49-F238E27FC236}">
                  <a16:creationId xmlns:a16="http://schemas.microsoft.com/office/drawing/2014/main" id="{7437CDDC-14BB-7A9F-5ACB-3AED4F6FB657}"/>
                </a:ext>
              </a:extLst>
            </p:cNvPr>
            <p:cNvGrpSpPr/>
            <p:nvPr/>
          </p:nvGrpSpPr>
          <p:grpSpPr>
            <a:xfrm>
              <a:off x="2178981" y="3966974"/>
              <a:ext cx="3209925" cy="2301082"/>
              <a:chOff x="149287" y="651668"/>
              <a:chExt cx="3209925" cy="2301082"/>
            </a:xfrm>
          </p:grpSpPr>
          <p:sp>
            <p:nvSpPr>
              <p:cNvPr id="85" name="Rectangle: Rounded Corners 84">
                <a:extLst>
                  <a:ext uri="{FF2B5EF4-FFF2-40B4-BE49-F238E27FC236}">
                    <a16:creationId xmlns:a16="http://schemas.microsoft.com/office/drawing/2014/main" id="{F5730422-8246-7D8C-E973-BFBDBE684FBE}"/>
                  </a:ext>
                </a:extLst>
              </p:cNvPr>
              <p:cNvSpPr/>
              <p:nvPr/>
            </p:nvSpPr>
            <p:spPr>
              <a:xfrm>
                <a:off x="149287" y="651668"/>
                <a:ext cx="3209925" cy="2301082"/>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86" name="Group 85">
                <a:extLst>
                  <a:ext uri="{FF2B5EF4-FFF2-40B4-BE49-F238E27FC236}">
                    <a16:creationId xmlns:a16="http://schemas.microsoft.com/office/drawing/2014/main" id="{B4171481-17D8-BB17-47B5-1F10433237BA}"/>
                  </a:ext>
                </a:extLst>
              </p:cNvPr>
              <p:cNvGrpSpPr/>
              <p:nvPr/>
            </p:nvGrpSpPr>
            <p:grpSpPr>
              <a:xfrm>
                <a:off x="200190" y="1175764"/>
                <a:ext cx="3108098" cy="523220"/>
                <a:chOff x="225652" y="1175764"/>
                <a:chExt cx="3108098" cy="523220"/>
              </a:xfrm>
            </p:grpSpPr>
            <p:sp>
              <p:nvSpPr>
                <p:cNvPr id="93" name="TextBox 92">
                  <a:extLst>
                    <a:ext uri="{FF2B5EF4-FFF2-40B4-BE49-F238E27FC236}">
                      <a16:creationId xmlns:a16="http://schemas.microsoft.com/office/drawing/2014/main" id="{1EDE42E4-10D4-8602-8D98-8BE82E0383B8}"/>
                    </a:ext>
                  </a:extLst>
                </p:cNvPr>
                <p:cNvSpPr txBox="1"/>
                <p:nvPr/>
              </p:nvSpPr>
              <p:spPr>
                <a:xfrm>
                  <a:off x="530452" y="1175764"/>
                  <a:ext cx="2803298" cy="523220"/>
                </a:xfrm>
                <a:prstGeom prst="rect">
                  <a:avLst/>
                </a:prstGeom>
                <a:noFill/>
              </p:spPr>
              <p:txBody>
                <a:bodyPr wrap="square" rtlCol="0">
                  <a:spAutoFit/>
                </a:bodyPr>
                <a:lstStyle/>
                <a:p>
                  <a:r>
                    <a:rPr lang="vi-VN" sz="1400" dirty="0">
                      <a:latin typeface="Roboto" pitchFamily="2" charset="0"/>
                      <a:ea typeface="Roboto" pitchFamily="2" charset="0"/>
                    </a:rPr>
                    <a:t>Hợp đồng thực tập với doanh</a:t>
                  </a:r>
                </a:p>
                <a:p>
                  <a:r>
                    <a:rPr lang="vi-VN" sz="1400" dirty="0">
                      <a:latin typeface="Roboto" pitchFamily="2" charset="0"/>
                      <a:ea typeface="Roboto" pitchFamily="2" charset="0"/>
                    </a:rPr>
                    <a:t>nghiệp</a:t>
                  </a:r>
                  <a:r>
                    <a:rPr lang="en-US" sz="1400" dirty="0">
                      <a:latin typeface="Roboto" pitchFamily="2" charset="0"/>
                      <a:ea typeface="Roboto" pitchFamily="2" charset="0"/>
                    </a:rPr>
                    <a:t> </a:t>
                  </a:r>
                </a:p>
              </p:txBody>
            </p:sp>
            <p:pic>
              <p:nvPicPr>
                <p:cNvPr id="94" name="Graphic 93" descr="Direction with solid fill">
                  <a:extLst>
                    <a:ext uri="{FF2B5EF4-FFF2-40B4-BE49-F238E27FC236}">
                      <a16:creationId xmlns:a16="http://schemas.microsoft.com/office/drawing/2014/main" id="{5EF15F17-C25D-2326-0369-2B8B74543F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5652" y="1292669"/>
                  <a:ext cx="304800" cy="304800"/>
                </a:xfrm>
                <a:prstGeom prst="rect">
                  <a:avLst/>
                </a:prstGeom>
              </p:spPr>
            </p:pic>
          </p:grpSp>
          <p:grpSp>
            <p:nvGrpSpPr>
              <p:cNvPr id="87" name="Group 86">
                <a:extLst>
                  <a:ext uri="{FF2B5EF4-FFF2-40B4-BE49-F238E27FC236}">
                    <a16:creationId xmlns:a16="http://schemas.microsoft.com/office/drawing/2014/main" id="{030555A1-099D-2EBC-A627-3F9BE22BFD51}"/>
                  </a:ext>
                </a:extLst>
              </p:cNvPr>
              <p:cNvGrpSpPr/>
              <p:nvPr/>
            </p:nvGrpSpPr>
            <p:grpSpPr>
              <a:xfrm>
                <a:off x="200190" y="1698984"/>
                <a:ext cx="3108098" cy="523220"/>
                <a:chOff x="225652" y="1698984"/>
                <a:chExt cx="3108098" cy="523220"/>
              </a:xfrm>
            </p:grpSpPr>
            <p:sp>
              <p:nvSpPr>
                <p:cNvPr id="91" name="TextBox 90">
                  <a:extLst>
                    <a:ext uri="{FF2B5EF4-FFF2-40B4-BE49-F238E27FC236}">
                      <a16:creationId xmlns:a16="http://schemas.microsoft.com/office/drawing/2014/main" id="{D4845C06-1DB1-914F-9F60-959A6DCDCC21}"/>
                    </a:ext>
                  </a:extLst>
                </p:cNvPr>
                <p:cNvSpPr txBox="1"/>
                <p:nvPr/>
              </p:nvSpPr>
              <p:spPr>
                <a:xfrm>
                  <a:off x="530452" y="1698984"/>
                  <a:ext cx="2803298" cy="523220"/>
                </a:xfrm>
                <a:prstGeom prst="rect">
                  <a:avLst/>
                </a:prstGeom>
                <a:noFill/>
              </p:spPr>
              <p:txBody>
                <a:bodyPr wrap="square" rtlCol="0">
                  <a:spAutoFit/>
                </a:bodyPr>
                <a:lstStyle/>
                <a:p>
                  <a:r>
                    <a:rPr lang="vi-VN" sz="1400" dirty="0">
                      <a:latin typeface="Roboto" pitchFamily="2" charset="0"/>
                      <a:ea typeface="Roboto" pitchFamily="2" charset="0"/>
                    </a:rPr>
                    <a:t>Hợp đồng dịch vụ ký túc xá, mượn phòng, mượn thiết bị lớn</a:t>
                  </a:r>
                  <a:r>
                    <a:rPr lang="en-US" sz="1400" dirty="0">
                      <a:latin typeface="Roboto" pitchFamily="2" charset="0"/>
                      <a:ea typeface="Roboto" pitchFamily="2" charset="0"/>
                    </a:rPr>
                    <a:t> </a:t>
                  </a:r>
                </a:p>
              </p:txBody>
            </p:sp>
            <p:pic>
              <p:nvPicPr>
                <p:cNvPr id="92" name="Graphic 91" descr="Direction with solid fill">
                  <a:extLst>
                    <a:ext uri="{FF2B5EF4-FFF2-40B4-BE49-F238E27FC236}">
                      <a16:creationId xmlns:a16="http://schemas.microsoft.com/office/drawing/2014/main" id="{E709D225-3A1A-4A91-6146-4236786A87C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5652" y="1758969"/>
                  <a:ext cx="304800" cy="304800"/>
                </a:xfrm>
                <a:prstGeom prst="rect">
                  <a:avLst/>
                </a:prstGeom>
              </p:spPr>
            </p:pic>
          </p:grpSp>
          <p:grpSp>
            <p:nvGrpSpPr>
              <p:cNvPr id="88" name="Group 87">
                <a:extLst>
                  <a:ext uri="{FF2B5EF4-FFF2-40B4-BE49-F238E27FC236}">
                    <a16:creationId xmlns:a16="http://schemas.microsoft.com/office/drawing/2014/main" id="{D1FA357E-31D7-0671-DB73-1F401FFD952D}"/>
                  </a:ext>
                </a:extLst>
              </p:cNvPr>
              <p:cNvGrpSpPr/>
              <p:nvPr/>
            </p:nvGrpSpPr>
            <p:grpSpPr>
              <a:xfrm>
                <a:off x="200190" y="2222204"/>
                <a:ext cx="3133560" cy="523220"/>
                <a:chOff x="200190" y="2222204"/>
                <a:chExt cx="3133560" cy="523220"/>
              </a:xfrm>
            </p:grpSpPr>
            <p:sp>
              <p:nvSpPr>
                <p:cNvPr id="89" name="TextBox 88">
                  <a:extLst>
                    <a:ext uri="{FF2B5EF4-FFF2-40B4-BE49-F238E27FC236}">
                      <a16:creationId xmlns:a16="http://schemas.microsoft.com/office/drawing/2014/main" id="{52748BE6-3682-D9EE-0CAC-758EC6D6FE30}"/>
                    </a:ext>
                  </a:extLst>
                </p:cNvPr>
                <p:cNvSpPr txBox="1"/>
                <p:nvPr/>
              </p:nvSpPr>
              <p:spPr>
                <a:xfrm>
                  <a:off x="530452" y="2222204"/>
                  <a:ext cx="2803298" cy="523220"/>
                </a:xfrm>
                <a:prstGeom prst="rect">
                  <a:avLst/>
                </a:prstGeom>
                <a:noFill/>
              </p:spPr>
              <p:txBody>
                <a:bodyPr wrap="square" rtlCol="0">
                  <a:spAutoFit/>
                </a:bodyPr>
                <a:lstStyle/>
                <a:p>
                  <a:r>
                    <a:rPr lang="vi-VN" sz="1400" dirty="0">
                      <a:latin typeface="Roboto" pitchFamily="2" charset="0"/>
                      <a:ea typeface="Roboto" pitchFamily="2" charset="0"/>
                    </a:rPr>
                    <a:t>Đồng ý chính sách bản quyền khi</a:t>
                  </a:r>
                </a:p>
                <a:p>
                  <a:r>
                    <a:rPr lang="vi-VN" sz="1400" dirty="0">
                      <a:latin typeface="Roboto" pitchFamily="2" charset="0"/>
                      <a:ea typeface="Roboto" pitchFamily="2" charset="0"/>
                    </a:rPr>
                    <a:t>tham gia nghiên cứu</a:t>
                  </a:r>
                  <a:r>
                    <a:rPr lang="en-US" sz="1400" dirty="0">
                      <a:latin typeface="Roboto" pitchFamily="2" charset="0"/>
                      <a:ea typeface="Roboto" pitchFamily="2" charset="0"/>
                    </a:rPr>
                    <a:t> </a:t>
                  </a:r>
                </a:p>
              </p:txBody>
            </p:sp>
            <p:pic>
              <p:nvPicPr>
                <p:cNvPr id="90" name="Graphic 89" descr="Direction with solid fill">
                  <a:extLst>
                    <a:ext uri="{FF2B5EF4-FFF2-40B4-BE49-F238E27FC236}">
                      <a16:creationId xmlns:a16="http://schemas.microsoft.com/office/drawing/2014/main" id="{AA7C46F8-0C6C-3499-3F3F-C4960D8BF5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0190" y="2272481"/>
                  <a:ext cx="304800" cy="304800"/>
                </a:xfrm>
                <a:prstGeom prst="rect">
                  <a:avLst/>
                </a:prstGeom>
              </p:spPr>
            </p:pic>
          </p:grpSp>
        </p:grpSp>
        <p:grpSp>
          <p:nvGrpSpPr>
            <p:cNvPr id="95" name="Group 94">
              <a:extLst>
                <a:ext uri="{FF2B5EF4-FFF2-40B4-BE49-F238E27FC236}">
                  <a16:creationId xmlns:a16="http://schemas.microsoft.com/office/drawing/2014/main" id="{6F2A0A22-9A1B-CA85-2ED0-339D7D448716}"/>
                </a:ext>
              </a:extLst>
            </p:cNvPr>
            <p:cNvGrpSpPr/>
            <p:nvPr/>
          </p:nvGrpSpPr>
          <p:grpSpPr>
            <a:xfrm>
              <a:off x="2175471" y="3468498"/>
              <a:ext cx="3032912" cy="1015663"/>
              <a:chOff x="4239016" y="2120109"/>
              <a:chExt cx="3032912" cy="1015663"/>
            </a:xfrm>
          </p:grpSpPr>
          <p:sp>
            <p:nvSpPr>
              <p:cNvPr id="96" name="Rectangle 95">
                <a:extLst>
                  <a:ext uri="{FF2B5EF4-FFF2-40B4-BE49-F238E27FC236}">
                    <a16:creationId xmlns:a16="http://schemas.microsoft.com/office/drawing/2014/main" id="{DF95A471-FE1A-74DD-0E63-D8474251BEFC}"/>
                  </a:ext>
                </a:extLst>
              </p:cNvPr>
              <p:cNvSpPr/>
              <p:nvPr/>
            </p:nvSpPr>
            <p:spPr>
              <a:xfrm>
                <a:off x="4857859" y="2311069"/>
                <a:ext cx="2414069" cy="633742"/>
              </a:xfrm>
              <a:prstGeom prst="rect">
                <a:avLst/>
              </a:prstGeom>
              <a:solidFill>
                <a:schemeClr val="bg2">
                  <a:lumMod val="2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7" name="Rectangle: Rounded Corners 96">
                <a:extLst>
                  <a:ext uri="{FF2B5EF4-FFF2-40B4-BE49-F238E27FC236}">
                    <a16:creationId xmlns:a16="http://schemas.microsoft.com/office/drawing/2014/main" id="{1F0941FE-0035-AC18-8BF1-9E9B9CF01B9E}"/>
                  </a:ext>
                </a:extLst>
              </p:cNvPr>
              <p:cNvSpPr/>
              <p:nvPr/>
            </p:nvSpPr>
            <p:spPr>
              <a:xfrm>
                <a:off x="4239016" y="2120109"/>
                <a:ext cx="1041149" cy="1015663"/>
              </a:xfrm>
              <a:prstGeom prst="roundRect">
                <a:avLst/>
              </a:prstGeom>
              <a:solidFill>
                <a:schemeClr val="bg2">
                  <a:lumMod val="25000"/>
                </a:scheme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8" name="TextBox 97">
                <a:extLst>
                  <a:ext uri="{FF2B5EF4-FFF2-40B4-BE49-F238E27FC236}">
                    <a16:creationId xmlns:a16="http://schemas.microsoft.com/office/drawing/2014/main" id="{536EAE27-8E7B-BB68-9B02-35FD09C708EB}"/>
                  </a:ext>
                </a:extLst>
              </p:cNvPr>
              <p:cNvSpPr txBox="1"/>
              <p:nvPr/>
            </p:nvSpPr>
            <p:spPr>
              <a:xfrm>
                <a:off x="5344375" y="2366330"/>
                <a:ext cx="1791750" cy="523220"/>
              </a:xfrm>
              <a:prstGeom prst="rect">
                <a:avLst/>
              </a:prstGeom>
              <a:noFill/>
            </p:spPr>
            <p:txBody>
              <a:bodyPr wrap="square" rtlCol="0">
                <a:spAutoFit/>
              </a:bodyPr>
              <a:lstStyle/>
              <a:p>
                <a:r>
                  <a:rPr lang="en-US" sz="1400" b="1" dirty="0">
                    <a:solidFill>
                      <a:schemeClr val="bg1"/>
                    </a:solidFill>
                    <a:latin typeface="Roboto" pitchFamily="2" charset="0"/>
                    <a:ea typeface="Roboto" pitchFamily="2" charset="0"/>
                  </a:rPr>
                  <a:t>HỢP ĐỒNG – </a:t>
                </a:r>
              </a:p>
              <a:p>
                <a:r>
                  <a:rPr lang="en-US" sz="1400" b="1" dirty="0">
                    <a:solidFill>
                      <a:schemeClr val="bg1"/>
                    </a:solidFill>
                    <a:latin typeface="Roboto" pitchFamily="2" charset="0"/>
                    <a:ea typeface="Roboto" pitchFamily="2" charset="0"/>
                  </a:rPr>
                  <a:t>THỎA THUẬN</a:t>
                </a:r>
                <a:endParaRPr lang="vi-VN" sz="1400" b="1" dirty="0">
                  <a:solidFill>
                    <a:schemeClr val="bg1"/>
                  </a:solidFill>
                  <a:latin typeface="Roboto" pitchFamily="2" charset="0"/>
                  <a:ea typeface="Roboto" pitchFamily="2" charset="0"/>
                </a:endParaRPr>
              </a:p>
            </p:txBody>
          </p:sp>
          <p:pic>
            <p:nvPicPr>
              <p:cNvPr id="99" name="Graphic 98" descr="Contract with solid fill">
                <a:extLst>
                  <a:ext uri="{FF2B5EF4-FFF2-40B4-BE49-F238E27FC236}">
                    <a16:creationId xmlns:a16="http://schemas.microsoft.com/office/drawing/2014/main" id="{EC73ABE7-C20F-E977-5D07-2F65AE03924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10190" y="2278540"/>
                <a:ext cx="698800" cy="698800"/>
              </a:xfrm>
              <a:prstGeom prst="rect">
                <a:avLst/>
              </a:prstGeom>
            </p:spPr>
          </p:pic>
        </p:grpSp>
      </p:grpSp>
      <p:grpSp>
        <p:nvGrpSpPr>
          <p:cNvPr id="133" name="Group 132">
            <a:extLst>
              <a:ext uri="{FF2B5EF4-FFF2-40B4-BE49-F238E27FC236}">
                <a16:creationId xmlns:a16="http://schemas.microsoft.com/office/drawing/2014/main" id="{79525679-C1EE-6D13-BD94-B6DC918FA3D0}"/>
              </a:ext>
            </a:extLst>
          </p:cNvPr>
          <p:cNvGrpSpPr/>
          <p:nvPr/>
        </p:nvGrpSpPr>
        <p:grpSpPr>
          <a:xfrm>
            <a:off x="659015" y="315288"/>
            <a:ext cx="3209925" cy="3200452"/>
            <a:chOff x="659015" y="315288"/>
            <a:chExt cx="3209925" cy="3200452"/>
          </a:xfrm>
        </p:grpSpPr>
        <p:sp>
          <p:nvSpPr>
            <p:cNvPr id="17" name="Rectangle: Rounded Corners 16">
              <a:extLst>
                <a:ext uri="{FF2B5EF4-FFF2-40B4-BE49-F238E27FC236}">
                  <a16:creationId xmlns:a16="http://schemas.microsoft.com/office/drawing/2014/main" id="{1847FF67-765F-9246-4F15-6295276DAB55}"/>
                </a:ext>
              </a:extLst>
            </p:cNvPr>
            <p:cNvSpPr/>
            <p:nvPr/>
          </p:nvSpPr>
          <p:spPr>
            <a:xfrm>
              <a:off x="659015" y="823118"/>
              <a:ext cx="3209925" cy="2692622"/>
            </a:xfrm>
            <a:prstGeom prst="roundRect">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27" name="Group 26">
              <a:extLst>
                <a:ext uri="{FF2B5EF4-FFF2-40B4-BE49-F238E27FC236}">
                  <a16:creationId xmlns:a16="http://schemas.microsoft.com/office/drawing/2014/main" id="{4125549C-441E-021D-B646-2E172AE3EBD1}"/>
                </a:ext>
              </a:extLst>
            </p:cNvPr>
            <p:cNvGrpSpPr/>
            <p:nvPr/>
          </p:nvGrpSpPr>
          <p:grpSpPr>
            <a:xfrm>
              <a:off x="708419" y="1394839"/>
              <a:ext cx="3108098" cy="523220"/>
              <a:chOff x="225652" y="1175764"/>
              <a:chExt cx="3108098" cy="523220"/>
            </a:xfrm>
          </p:grpSpPr>
          <p:sp>
            <p:nvSpPr>
              <p:cNvPr id="18" name="TextBox 17">
                <a:extLst>
                  <a:ext uri="{FF2B5EF4-FFF2-40B4-BE49-F238E27FC236}">
                    <a16:creationId xmlns:a16="http://schemas.microsoft.com/office/drawing/2014/main" id="{8DAB165F-48B2-10EA-1678-6134DB81FCA2}"/>
                  </a:ext>
                </a:extLst>
              </p:cNvPr>
              <p:cNvSpPr txBox="1"/>
              <p:nvPr/>
            </p:nvSpPr>
            <p:spPr>
              <a:xfrm>
                <a:off x="530452" y="1175764"/>
                <a:ext cx="2803298" cy="523220"/>
              </a:xfrm>
              <a:prstGeom prst="rect">
                <a:avLst/>
              </a:prstGeom>
              <a:noFill/>
            </p:spPr>
            <p:txBody>
              <a:bodyPr wrap="square" rtlCol="0">
                <a:spAutoFit/>
              </a:bodyPr>
              <a:lstStyle/>
              <a:p>
                <a:r>
                  <a:rPr lang="vi-VN" sz="1400" dirty="0">
                    <a:latin typeface="Roboto" pitchFamily="2" charset="0"/>
                    <a:ea typeface="Roboto" pitchFamily="2" charset="0"/>
                  </a:rPr>
                  <a:t>Đăng ký/hủy môn học ảnh hưởng học phí hoặc tiến độ tốt nghiệp</a:t>
                </a:r>
                <a:r>
                  <a:rPr lang="en-US" sz="1400" dirty="0">
                    <a:latin typeface="Roboto" pitchFamily="2" charset="0"/>
                    <a:ea typeface="Roboto" pitchFamily="2" charset="0"/>
                  </a:rPr>
                  <a:t> </a:t>
                </a:r>
              </a:p>
            </p:txBody>
          </p:sp>
          <p:pic>
            <p:nvPicPr>
              <p:cNvPr id="22" name="Graphic 21" descr="Direction with solid fill">
                <a:extLst>
                  <a:ext uri="{FF2B5EF4-FFF2-40B4-BE49-F238E27FC236}">
                    <a16:creationId xmlns:a16="http://schemas.microsoft.com/office/drawing/2014/main" id="{13DBF0A5-51B0-571E-F26D-51157332262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5652" y="1292669"/>
                <a:ext cx="304800" cy="304800"/>
              </a:xfrm>
              <a:prstGeom prst="rect">
                <a:avLst/>
              </a:prstGeom>
            </p:spPr>
          </p:pic>
        </p:grpSp>
        <p:grpSp>
          <p:nvGrpSpPr>
            <p:cNvPr id="26" name="Group 25">
              <a:extLst>
                <a:ext uri="{FF2B5EF4-FFF2-40B4-BE49-F238E27FC236}">
                  <a16:creationId xmlns:a16="http://schemas.microsoft.com/office/drawing/2014/main" id="{CE8A50BB-DD00-B854-C209-92E946FD0056}"/>
                </a:ext>
              </a:extLst>
            </p:cNvPr>
            <p:cNvGrpSpPr/>
            <p:nvPr/>
          </p:nvGrpSpPr>
          <p:grpSpPr>
            <a:xfrm>
              <a:off x="708419" y="1908443"/>
              <a:ext cx="3108098" cy="523220"/>
              <a:chOff x="225652" y="1698984"/>
              <a:chExt cx="3108098" cy="523220"/>
            </a:xfrm>
          </p:grpSpPr>
          <p:sp>
            <p:nvSpPr>
              <p:cNvPr id="19" name="TextBox 18">
                <a:extLst>
                  <a:ext uri="{FF2B5EF4-FFF2-40B4-BE49-F238E27FC236}">
                    <a16:creationId xmlns:a16="http://schemas.microsoft.com/office/drawing/2014/main" id="{A97C381D-CEE4-CF1C-18F1-483C6D782A78}"/>
                  </a:ext>
                </a:extLst>
              </p:cNvPr>
              <p:cNvSpPr txBox="1"/>
              <p:nvPr/>
            </p:nvSpPr>
            <p:spPr>
              <a:xfrm>
                <a:off x="530452" y="1698984"/>
                <a:ext cx="2803298" cy="523220"/>
              </a:xfrm>
              <a:prstGeom prst="rect">
                <a:avLst/>
              </a:prstGeom>
              <a:noFill/>
            </p:spPr>
            <p:txBody>
              <a:bodyPr wrap="square" rtlCol="0">
                <a:spAutoFit/>
              </a:bodyPr>
              <a:lstStyle/>
              <a:p>
                <a:r>
                  <a:rPr lang="vi-VN" sz="1400" dirty="0">
                    <a:latin typeface="Roboto" pitchFamily="2" charset="0"/>
                    <a:ea typeface="Roboto" pitchFamily="2" charset="0"/>
                  </a:rPr>
                  <a:t>Xác nhận bảng điểm điện tử gửi cơ quan/đơn vị ngoài trường</a:t>
                </a:r>
                <a:r>
                  <a:rPr lang="en-US" sz="1400" dirty="0">
                    <a:latin typeface="Roboto" pitchFamily="2" charset="0"/>
                    <a:ea typeface="Roboto" pitchFamily="2" charset="0"/>
                  </a:rPr>
                  <a:t> </a:t>
                </a:r>
              </a:p>
            </p:txBody>
          </p:sp>
          <p:pic>
            <p:nvPicPr>
              <p:cNvPr id="23" name="Graphic 22" descr="Direction with solid fill">
                <a:extLst>
                  <a:ext uri="{FF2B5EF4-FFF2-40B4-BE49-F238E27FC236}">
                    <a16:creationId xmlns:a16="http://schemas.microsoft.com/office/drawing/2014/main" id="{F60EBEDF-C904-E026-79AE-E6A933CC5E5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5652" y="1758969"/>
                <a:ext cx="304800" cy="304800"/>
              </a:xfrm>
              <a:prstGeom prst="rect">
                <a:avLst/>
              </a:prstGeom>
            </p:spPr>
          </p:pic>
        </p:grpSp>
        <p:grpSp>
          <p:nvGrpSpPr>
            <p:cNvPr id="25" name="Group 24">
              <a:extLst>
                <a:ext uri="{FF2B5EF4-FFF2-40B4-BE49-F238E27FC236}">
                  <a16:creationId xmlns:a16="http://schemas.microsoft.com/office/drawing/2014/main" id="{22518216-3392-149F-5299-78DE527C48C2}"/>
                </a:ext>
              </a:extLst>
            </p:cNvPr>
            <p:cNvGrpSpPr/>
            <p:nvPr/>
          </p:nvGrpSpPr>
          <p:grpSpPr>
            <a:xfrm>
              <a:off x="708419" y="2422047"/>
              <a:ext cx="3133560" cy="523220"/>
              <a:chOff x="200190" y="2222204"/>
              <a:chExt cx="3133560" cy="523220"/>
            </a:xfrm>
          </p:grpSpPr>
          <p:sp>
            <p:nvSpPr>
              <p:cNvPr id="20" name="TextBox 19">
                <a:extLst>
                  <a:ext uri="{FF2B5EF4-FFF2-40B4-BE49-F238E27FC236}">
                    <a16:creationId xmlns:a16="http://schemas.microsoft.com/office/drawing/2014/main" id="{F7791A3F-8C52-52F7-2541-33B9381C31D0}"/>
                  </a:ext>
                </a:extLst>
              </p:cNvPr>
              <p:cNvSpPr txBox="1"/>
              <p:nvPr/>
            </p:nvSpPr>
            <p:spPr>
              <a:xfrm>
                <a:off x="530452" y="2222204"/>
                <a:ext cx="2803298" cy="523220"/>
              </a:xfrm>
              <a:prstGeom prst="rect">
                <a:avLst/>
              </a:prstGeom>
              <a:noFill/>
            </p:spPr>
            <p:txBody>
              <a:bodyPr wrap="square" rtlCol="0">
                <a:spAutoFit/>
              </a:bodyPr>
              <a:lstStyle/>
              <a:p>
                <a:r>
                  <a:rPr lang="vi-VN" sz="1400" dirty="0">
                    <a:latin typeface="Roboto" pitchFamily="2" charset="0"/>
                    <a:ea typeface="Roboto" pitchFamily="2" charset="0"/>
                  </a:rPr>
                  <a:t>Cam kết luận văn/đồ án (cam kết không đạo văn, nghiên cứu)</a:t>
                </a:r>
                <a:r>
                  <a:rPr lang="en-US" sz="1400" dirty="0">
                    <a:latin typeface="Roboto" pitchFamily="2" charset="0"/>
                    <a:ea typeface="Roboto" pitchFamily="2" charset="0"/>
                  </a:rPr>
                  <a:t>  </a:t>
                </a:r>
              </a:p>
            </p:txBody>
          </p:sp>
          <p:pic>
            <p:nvPicPr>
              <p:cNvPr id="24" name="Graphic 23" descr="Direction with solid fill">
                <a:extLst>
                  <a:ext uri="{FF2B5EF4-FFF2-40B4-BE49-F238E27FC236}">
                    <a16:creationId xmlns:a16="http://schemas.microsoft.com/office/drawing/2014/main" id="{EE925DB3-1AC9-D444-6FEC-3F3467ADD48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00190" y="2272481"/>
                <a:ext cx="304800" cy="304800"/>
              </a:xfrm>
              <a:prstGeom prst="rect">
                <a:avLst/>
              </a:prstGeom>
            </p:spPr>
          </p:pic>
        </p:grpSp>
        <p:grpSp>
          <p:nvGrpSpPr>
            <p:cNvPr id="2" name="Group 1">
              <a:extLst>
                <a:ext uri="{FF2B5EF4-FFF2-40B4-BE49-F238E27FC236}">
                  <a16:creationId xmlns:a16="http://schemas.microsoft.com/office/drawing/2014/main" id="{D4CBA39C-0FA0-D39D-4A56-BDD1A0A6E443}"/>
                </a:ext>
              </a:extLst>
            </p:cNvPr>
            <p:cNvGrpSpPr/>
            <p:nvPr/>
          </p:nvGrpSpPr>
          <p:grpSpPr>
            <a:xfrm>
              <a:off x="659015" y="315288"/>
              <a:ext cx="3032912" cy="1015663"/>
              <a:chOff x="298763" y="1674117"/>
              <a:chExt cx="3032912" cy="1015663"/>
            </a:xfrm>
          </p:grpSpPr>
          <p:sp>
            <p:nvSpPr>
              <p:cNvPr id="3" name="Rectangle 2">
                <a:extLst>
                  <a:ext uri="{FF2B5EF4-FFF2-40B4-BE49-F238E27FC236}">
                    <a16:creationId xmlns:a16="http://schemas.microsoft.com/office/drawing/2014/main" id="{4AF35BC4-9F70-B433-4F1D-596C2364A6C5}"/>
                  </a:ext>
                </a:extLst>
              </p:cNvPr>
              <p:cNvSpPr/>
              <p:nvPr/>
            </p:nvSpPr>
            <p:spPr>
              <a:xfrm>
                <a:off x="917606" y="1865077"/>
                <a:ext cx="2414069" cy="633742"/>
              </a:xfrm>
              <a:prstGeom prst="rect">
                <a:avLst/>
              </a:pr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Rectangle: Rounded Corners 3">
                <a:extLst>
                  <a:ext uri="{FF2B5EF4-FFF2-40B4-BE49-F238E27FC236}">
                    <a16:creationId xmlns:a16="http://schemas.microsoft.com/office/drawing/2014/main" id="{4D0A943D-A466-6F45-5AF6-EE95CB2CEE2F}"/>
                  </a:ext>
                </a:extLst>
              </p:cNvPr>
              <p:cNvSpPr/>
              <p:nvPr/>
            </p:nvSpPr>
            <p:spPr>
              <a:xfrm>
                <a:off x="298763" y="1674117"/>
                <a:ext cx="1041149" cy="1015663"/>
              </a:xfrm>
              <a:prstGeom prst="roundRect">
                <a:avLst/>
              </a:prstGeom>
              <a:solidFill>
                <a:srgbClr val="0070C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5" name="Graphic 4" descr="Address Book with solid fill">
                <a:extLst>
                  <a:ext uri="{FF2B5EF4-FFF2-40B4-BE49-F238E27FC236}">
                    <a16:creationId xmlns:a16="http://schemas.microsoft.com/office/drawing/2014/main" id="{94CA992B-EFA2-0FBF-5D5D-78EAED28B06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58224" y="1820835"/>
                <a:ext cx="722226" cy="722226"/>
              </a:xfrm>
              <a:prstGeom prst="rect">
                <a:avLst/>
              </a:prstGeom>
            </p:spPr>
          </p:pic>
          <p:sp>
            <p:nvSpPr>
              <p:cNvPr id="6" name="TextBox 5">
                <a:extLst>
                  <a:ext uri="{FF2B5EF4-FFF2-40B4-BE49-F238E27FC236}">
                    <a16:creationId xmlns:a16="http://schemas.microsoft.com/office/drawing/2014/main" id="{057A686A-D935-6D43-F202-1B85DF0DA3C7}"/>
                  </a:ext>
                </a:extLst>
              </p:cNvPr>
              <p:cNvSpPr txBox="1"/>
              <p:nvPr/>
            </p:nvSpPr>
            <p:spPr>
              <a:xfrm>
                <a:off x="1404122" y="2028059"/>
                <a:ext cx="1791750" cy="307777"/>
              </a:xfrm>
              <a:prstGeom prst="rect">
                <a:avLst/>
              </a:prstGeom>
              <a:noFill/>
            </p:spPr>
            <p:txBody>
              <a:bodyPr wrap="square" rtlCol="0">
                <a:spAutoFit/>
              </a:bodyPr>
              <a:lstStyle/>
              <a:p>
                <a:pPr algn="just"/>
                <a:r>
                  <a:rPr lang="en-US" sz="1400" b="1" dirty="0">
                    <a:solidFill>
                      <a:schemeClr val="bg1"/>
                    </a:solidFill>
                    <a:latin typeface="Roboto" pitchFamily="2" charset="0"/>
                    <a:ea typeface="Roboto" pitchFamily="2" charset="0"/>
                  </a:rPr>
                  <a:t>HỌC VỤ - ĐÀO TẠO</a:t>
                </a:r>
                <a:endParaRPr lang="vi-VN" sz="1400" b="1" dirty="0">
                  <a:solidFill>
                    <a:schemeClr val="bg1"/>
                  </a:solidFill>
                  <a:latin typeface="Roboto" pitchFamily="2" charset="0"/>
                  <a:ea typeface="Roboto" pitchFamily="2" charset="0"/>
                </a:endParaRPr>
              </a:p>
            </p:txBody>
          </p:sp>
        </p:grpSp>
        <p:grpSp>
          <p:nvGrpSpPr>
            <p:cNvPr id="126" name="Group 125">
              <a:extLst>
                <a:ext uri="{FF2B5EF4-FFF2-40B4-BE49-F238E27FC236}">
                  <a16:creationId xmlns:a16="http://schemas.microsoft.com/office/drawing/2014/main" id="{19F151A6-EE24-4AE2-49B9-EA14A2362227}"/>
                </a:ext>
              </a:extLst>
            </p:cNvPr>
            <p:cNvGrpSpPr/>
            <p:nvPr/>
          </p:nvGrpSpPr>
          <p:grpSpPr>
            <a:xfrm>
              <a:off x="708419" y="2935650"/>
              <a:ext cx="3133560" cy="355077"/>
              <a:chOff x="200190" y="2222204"/>
              <a:chExt cx="3133560" cy="355077"/>
            </a:xfrm>
          </p:grpSpPr>
          <p:sp>
            <p:nvSpPr>
              <p:cNvPr id="127" name="TextBox 126">
                <a:extLst>
                  <a:ext uri="{FF2B5EF4-FFF2-40B4-BE49-F238E27FC236}">
                    <a16:creationId xmlns:a16="http://schemas.microsoft.com/office/drawing/2014/main" id="{6583A7AF-7D31-4F39-8ED1-7EED74698E41}"/>
                  </a:ext>
                </a:extLst>
              </p:cNvPr>
              <p:cNvSpPr txBox="1"/>
              <p:nvPr/>
            </p:nvSpPr>
            <p:spPr>
              <a:xfrm>
                <a:off x="530452" y="2222204"/>
                <a:ext cx="2803298" cy="307777"/>
              </a:xfrm>
              <a:prstGeom prst="rect">
                <a:avLst/>
              </a:prstGeom>
              <a:noFill/>
            </p:spPr>
            <p:txBody>
              <a:bodyPr wrap="square" rtlCol="0">
                <a:spAutoFit/>
              </a:bodyPr>
              <a:lstStyle/>
              <a:p>
                <a:r>
                  <a:rPr lang="en-US" sz="1400" dirty="0">
                    <a:latin typeface="Roboto" pitchFamily="2" charset="0"/>
                    <a:ea typeface="Roboto" pitchFamily="2" charset="0"/>
                  </a:rPr>
                  <a:t>Đề nghị xếp tốt nghiệp</a:t>
                </a:r>
              </a:p>
            </p:txBody>
          </p:sp>
          <p:pic>
            <p:nvPicPr>
              <p:cNvPr id="128" name="Graphic 127" descr="Direction with solid fill">
                <a:extLst>
                  <a:ext uri="{FF2B5EF4-FFF2-40B4-BE49-F238E27FC236}">
                    <a16:creationId xmlns:a16="http://schemas.microsoft.com/office/drawing/2014/main" id="{74D9E858-940A-9A8A-80D4-A13F1FC56E8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00190" y="2272481"/>
                <a:ext cx="304800" cy="304800"/>
              </a:xfrm>
              <a:prstGeom prst="rect">
                <a:avLst/>
              </a:prstGeom>
            </p:spPr>
          </p:pic>
        </p:grpSp>
      </p:grpSp>
      <p:grpSp>
        <p:nvGrpSpPr>
          <p:cNvPr id="13" name="Group 12">
            <a:extLst>
              <a:ext uri="{FF2B5EF4-FFF2-40B4-BE49-F238E27FC236}">
                <a16:creationId xmlns:a16="http://schemas.microsoft.com/office/drawing/2014/main" id="{7067A48E-9C2E-F11F-B22B-716EC53DC59B}"/>
              </a:ext>
            </a:extLst>
          </p:cNvPr>
          <p:cNvGrpSpPr/>
          <p:nvPr/>
        </p:nvGrpSpPr>
        <p:grpSpPr>
          <a:xfrm>
            <a:off x="7560210" y="3627986"/>
            <a:ext cx="3209925" cy="2813334"/>
            <a:chOff x="7560210" y="3627986"/>
            <a:chExt cx="3209925" cy="2813334"/>
          </a:xfrm>
        </p:grpSpPr>
        <p:sp>
          <p:nvSpPr>
            <p:cNvPr id="108" name="Rectangle: Rounded Corners 107">
              <a:extLst>
                <a:ext uri="{FF2B5EF4-FFF2-40B4-BE49-F238E27FC236}">
                  <a16:creationId xmlns:a16="http://schemas.microsoft.com/office/drawing/2014/main" id="{7669E3B7-1D01-AC3B-212A-FEB1DAA27557}"/>
                </a:ext>
              </a:extLst>
            </p:cNvPr>
            <p:cNvSpPr/>
            <p:nvPr/>
          </p:nvSpPr>
          <p:spPr>
            <a:xfrm>
              <a:off x="7560210" y="4140238"/>
              <a:ext cx="3209925" cy="2301082"/>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09" name="Group 108">
              <a:extLst>
                <a:ext uri="{FF2B5EF4-FFF2-40B4-BE49-F238E27FC236}">
                  <a16:creationId xmlns:a16="http://schemas.microsoft.com/office/drawing/2014/main" id="{04312BF8-AA71-E875-2BD5-0B8562E4CA4A}"/>
                </a:ext>
              </a:extLst>
            </p:cNvPr>
            <p:cNvGrpSpPr/>
            <p:nvPr/>
          </p:nvGrpSpPr>
          <p:grpSpPr>
            <a:xfrm>
              <a:off x="7677798" y="4796749"/>
              <a:ext cx="2718869" cy="307777"/>
              <a:chOff x="225652" y="1175764"/>
              <a:chExt cx="2718869" cy="307777"/>
            </a:xfrm>
          </p:grpSpPr>
          <p:sp>
            <p:nvSpPr>
              <p:cNvPr id="116" name="TextBox 115">
                <a:extLst>
                  <a:ext uri="{FF2B5EF4-FFF2-40B4-BE49-F238E27FC236}">
                    <a16:creationId xmlns:a16="http://schemas.microsoft.com/office/drawing/2014/main" id="{C1D7F16F-9173-BE0A-72B3-D56FDD9902F9}"/>
                  </a:ext>
                </a:extLst>
              </p:cNvPr>
              <p:cNvSpPr txBox="1"/>
              <p:nvPr/>
            </p:nvSpPr>
            <p:spPr>
              <a:xfrm>
                <a:off x="530452" y="1175764"/>
                <a:ext cx="2414069" cy="307777"/>
              </a:xfrm>
              <a:prstGeom prst="rect">
                <a:avLst/>
              </a:prstGeom>
              <a:noFill/>
            </p:spPr>
            <p:txBody>
              <a:bodyPr wrap="square" rtlCol="0">
                <a:spAutoFit/>
              </a:bodyPr>
              <a:lstStyle/>
              <a:p>
                <a:r>
                  <a:rPr lang="vi-VN" sz="1400" dirty="0">
                    <a:latin typeface="Roboto" pitchFamily="2" charset="0"/>
                    <a:ea typeface="Roboto" pitchFamily="2" charset="0"/>
                  </a:rPr>
                  <a:t>Đơn xin nghỉ học</a:t>
                </a:r>
                <a:endParaRPr lang="en-US" sz="1400" dirty="0">
                  <a:latin typeface="Roboto" pitchFamily="2" charset="0"/>
                  <a:ea typeface="Roboto" pitchFamily="2" charset="0"/>
                </a:endParaRPr>
              </a:p>
            </p:txBody>
          </p:sp>
          <p:pic>
            <p:nvPicPr>
              <p:cNvPr id="117" name="Graphic 116" descr="Direction with solid fill">
                <a:extLst>
                  <a:ext uri="{FF2B5EF4-FFF2-40B4-BE49-F238E27FC236}">
                    <a16:creationId xmlns:a16="http://schemas.microsoft.com/office/drawing/2014/main" id="{39E81821-4918-3765-D88B-91C93705325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5652" y="1178369"/>
                <a:ext cx="304800" cy="304800"/>
              </a:xfrm>
              <a:prstGeom prst="rect">
                <a:avLst/>
              </a:prstGeom>
            </p:spPr>
          </p:pic>
        </p:grpSp>
        <p:sp>
          <p:nvSpPr>
            <p:cNvPr id="119" name="Rectangle 118">
              <a:extLst>
                <a:ext uri="{FF2B5EF4-FFF2-40B4-BE49-F238E27FC236}">
                  <a16:creationId xmlns:a16="http://schemas.microsoft.com/office/drawing/2014/main" id="{67F04210-181A-547B-C587-292B6185DDBB}"/>
                </a:ext>
              </a:extLst>
            </p:cNvPr>
            <p:cNvSpPr/>
            <p:nvPr/>
          </p:nvSpPr>
          <p:spPr>
            <a:xfrm>
              <a:off x="8179053" y="3818946"/>
              <a:ext cx="2414069" cy="633742"/>
            </a:xfrm>
            <a:prstGeom prst="rect">
              <a:avLst/>
            </a:pr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0" name="Rectangle: Rounded Corners 119">
              <a:extLst>
                <a:ext uri="{FF2B5EF4-FFF2-40B4-BE49-F238E27FC236}">
                  <a16:creationId xmlns:a16="http://schemas.microsoft.com/office/drawing/2014/main" id="{89BA8DB4-49DE-26C3-AFC3-35FA08F55FCF}"/>
                </a:ext>
              </a:extLst>
            </p:cNvPr>
            <p:cNvSpPr/>
            <p:nvPr/>
          </p:nvSpPr>
          <p:spPr>
            <a:xfrm>
              <a:off x="7560210" y="3627986"/>
              <a:ext cx="1041149" cy="1015663"/>
            </a:xfrm>
            <a:prstGeom prst="roundRect">
              <a:avLst/>
            </a:prstGeom>
            <a:solidFill>
              <a:srgbClr val="0070C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1" name="TextBox 120">
              <a:extLst>
                <a:ext uri="{FF2B5EF4-FFF2-40B4-BE49-F238E27FC236}">
                  <a16:creationId xmlns:a16="http://schemas.microsoft.com/office/drawing/2014/main" id="{8D753AFB-4C99-73BB-3B5A-8CADD0A0EBEF}"/>
                </a:ext>
              </a:extLst>
            </p:cNvPr>
            <p:cNvSpPr txBox="1"/>
            <p:nvPr/>
          </p:nvSpPr>
          <p:spPr>
            <a:xfrm>
              <a:off x="8665569" y="3874207"/>
              <a:ext cx="1791750" cy="523220"/>
            </a:xfrm>
            <a:prstGeom prst="rect">
              <a:avLst/>
            </a:prstGeom>
            <a:noFill/>
          </p:spPr>
          <p:txBody>
            <a:bodyPr wrap="square" rtlCol="0">
              <a:spAutoFit/>
            </a:bodyPr>
            <a:lstStyle/>
            <a:p>
              <a:r>
                <a:rPr lang="en-US" sz="1400" b="1" dirty="0">
                  <a:solidFill>
                    <a:schemeClr val="bg1"/>
                  </a:solidFill>
                  <a:latin typeface="Roboto" pitchFamily="2" charset="0"/>
                  <a:ea typeface="Roboto" pitchFamily="2" charset="0"/>
                </a:rPr>
                <a:t>NGHIỆP VỤ THƯỜNG NGÀY</a:t>
              </a:r>
              <a:endParaRPr lang="vi-VN" sz="1400" b="1" dirty="0">
                <a:solidFill>
                  <a:schemeClr val="bg1"/>
                </a:solidFill>
                <a:latin typeface="Roboto" pitchFamily="2" charset="0"/>
                <a:ea typeface="Roboto" pitchFamily="2" charset="0"/>
              </a:endParaRPr>
            </a:p>
          </p:txBody>
        </p:sp>
        <p:pic>
          <p:nvPicPr>
            <p:cNvPr id="122" name="Graphic 121" descr="Professor male with solid fill">
              <a:extLst>
                <a:ext uri="{FF2B5EF4-FFF2-40B4-BE49-F238E27FC236}">
                  <a16:creationId xmlns:a16="http://schemas.microsoft.com/office/drawing/2014/main" id="{329CEA82-2B03-46E6-1480-F4D4B7DF7892}"/>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708767" y="3763800"/>
              <a:ext cx="744034" cy="744034"/>
            </a:xfrm>
            <a:prstGeom prst="rect">
              <a:avLst/>
            </a:prstGeom>
          </p:spPr>
        </p:pic>
        <p:grpSp>
          <p:nvGrpSpPr>
            <p:cNvPr id="7" name="Group 6">
              <a:extLst>
                <a:ext uri="{FF2B5EF4-FFF2-40B4-BE49-F238E27FC236}">
                  <a16:creationId xmlns:a16="http://schemas.microsoft.com/office/drawing/2014/main" id="{57FD92B0-34EC-363C-ACB0-186FC6B27310}"/>
                </a:ext>
              </a:extLst>
            </p:cNvPr>
            <p:cNvGrpSpPr/>
            <p:nvPr/>
          </p:nvGrpSpPr>
          <p:grpSpPr>
            <a:xfrm>
              <a:off x="7677798" y="5293011"/>
              <a:ext cx="2718869" cy="307777"/>
              <a:chOff x="225652" y="1175764"/>
              <a:chExt cx="2718869" cy="307777"/>
            </a:xfrm>
          </p:grpSpPr>
          <p:sp>
            <p:nvSpPr>
              <p:cNvPr id="8" name="TextBox 7">
                <a:extLst>
                  <a:ext uri="{FF2B5EF4-FFF2-40B4-BE49-F238E27FC236}">
                    <a16:creationId xmlns:a16="http://schemas.microsoft.com/office/drawing/2014/main" id="{9C5B5211-3DDC-DC17-8CE5-8DA649E075ED}"/>
                  </a:ext>
                </a:extLst>
              </p:cNvPr>
              <p:cNvSpPr txBox="1"/>
              <p:nvPr/>
            </p:nvSpPr>
            <p:spPr>
              <a:xfrm>
                <a:off x="530452" y="1175764"/>
                <a:ext cx="2414069" cy="307777"/>
              </a:xfrm>
              <a:prstGeom prst="rect">
                <a:avLst/>
              </a:prstGeom>
              <a:noFill/>
            </p:spPr>
            <p:txBody>
              <a:bodyPr wrap="square" rtlCol="0">
                <a:spAutoFit/>
              </a:bodyPr>
              <a:lstStyle/>
              <a:p>
                <a:r>
                  <a:rPr lang="vi-VN" sz="1400" dirty="0">
                    <a:latin typeface="Roboto" pitchFamily="2" charset="0"/>
                    <a:ea typeface="Roboto" pitchFamily="2" charset="0"/>
                  </a:rPr>
                  <a:t>Đơn đăng ký CLB</a:t>
                </a:r>
                <a:endParaRPr lang="en-US" sz="1400" dirty="0">
                  <a:latin typeface="Roboto" pitchFamily="2" charset="0"/>
                  <a:ea typeface="Roboto" pitchFamily="2" charset="0"/>
                </a:endParaRPr>
              </a:p>
            </p:txBody>
          </p:sp>
          <p:pic>
            <p:nvPicPr>
              <p:cNvPr id="9" name="Graphic 8" descr="Direction with solid fill">
                <a:extLst>
                  <a:ext uri="{FF2B5EF4-FFF2-40B4-BE49-F238E27FC236}">
                    <a16:creationId xmlns:a16="http://schemas.microsoft.com/office/drawing/2014/main" id="{3BF5FFB3-595E-99C6-1BE1-602796E477D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5652" y="1178369"/>
                <a:ext cx="304800" cy="304800"/>
              </a:xfrm>
              <a:prstGeom prst="rect">
                <a:avLst/>
              </a:prstGeom>
            </p:spPr>
          </p:pic>
        </p:grpSp>
        <p:grpSp>
          <p:nvGrpSpPr>
            <p:cNvPr id="10" name="Group 9">
              <a:extLst>
                <a:ext uri="{FF2B5EF4-FFF2-40B4-BE49-F238E27FC236}">
                  <a16:creationId xmlns:a16="http://schemas.microsoft.com/office/drawing/2014/main" id="{39FCC775-1BEE-47E8-734E-9C400B664FE3}"/>
                </a:ext>
              </a:extLst>
            </p:cNvPr>
            <p:cNvGrpSpPr/>
            <p:nvPr/>
          </p:nvGrpSpPr>
          <p:grpSpPr>
            <a:xfrm>
              <a:off x="7677798" y="5789273"/>
              <a:ext cx="2779521" cy="316930"/>
              <a:chOff x="225652" y="1175764"/>
              <a:chExt cx="2779521" cy="316930"/>
            </a:xfrm>
          </p:grpSpPr>
          <p:sp>
            <p:nvSpPr>
              <p:cNvPr id="11" name="TextBox 10">
                <a:extLst>
                  <a:ext uri="{FF2B5EF4-FFF2-40B4-BE49-F238E27FC236}">
                    <a16:creationId xmlns:a16="http://schemas.microsoft.com/office/drawing/2014/main" id="{40877482-2BFE-C5E4-7743-191E9D7A19C1}"/>
                  </a:ext>
                </a:extLst>
              </p:cNvPr>
              <p:cNvSpPr txBox="1"/>
              <p:nvPr/>
            </p:nvSpPr>
            <p:spPr>
              <a:xfrm>
                <a:off x="530452" y="1175764"/>
                <a:ext cx="2474721" cy="307777"/>
              </a:xfrm>
              <a:prstGeom prst="rect">
                <a:avLst/>
              </a:prstGeom>
              <a:noFill/>
            </p:spPr>
            <p:txBody>
              <a:bodyPr wrap="square" rtlCol="0">
                <a:spAutoFit/>
              </a:bodyPr>
              <a:lstStyle/>
              <a:p>
                <a:r>
                  <a:rPr lang="vi-VN" sz="1400" dirty="0">
                    <a:latin typeface="Roboto" pitchFamily="2" charset="0"/>
                    <a:ea typeface="Roboto" pitchFamily="2" charset="0"/>
                  </a:rPr>
                  <a:t>Đơn </a:t>
                </a:r>
                <a:r>
                  <a:rPr lang="en-US" sz="1400" dirty="0">
                    <a:latin typeface="Roboto" pitchFamily="2" charset="0"/>
                    <a:ea typeface="Roboto" pitchFamily="2" charset="0"/>
                  </a:rPr>
                  <a:t>phúc khảo điểm thi, …</a:t>
                </a:r>
              </a:p>
            </p:txBody>
          </p:sp>
          <p:pic>
            <p:nvPicPr>
              <p:cNvPr id="12" name="Graphic 11" descr="Direction with solid fill">
                <a:extLst>
                  <a:ext uri="{FF2B5EF4-FFF2-40B4-BE49-F238E27FC236}">
                    <a16:creationId xmlns:a16="http://schemas.microsoft.com/office/drawing/2014/main" id="{4255104D-E283-EEB2-7342-0708A5E0200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5652" y="1187894"/>
                <a:ext cx="304800" cy="304800"/>
              </a:xfrm>
              <a:prstGeom prst="rect">
                <a:avLst/>
              </a:prstGeom>
            </p:spPr>
          </p:pic>
        </p:grpSp>
      </p:grpSp>
    </p:spTree>
    <p:extLst>
      <p:ext uri="{BB962C8B-B14F-4D97-AF65-F5344CB8AC3E}">
        <p14:creationId xmlns:p14="http://schemas.microsoft.com/office/powerpoint/2010/main" val="2999302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133"/>
                                        </p:tgtEl>
                                        <p:attrNameLst>
                                          <p:attrName>r</p:attrName>
                                        </p:attrNameLst>
                                      </p:cBhvr>
                                    </p:animRot>
                                    <p:animRot by="-240000">
                                      <p:cBhvr>
                                        <p:cTn id="7" dur="200" fill="hold">
                                          <p:stCondLst>
                                            <p:cond delay="200"/>
                                          </p:stCondLst>
                                        </p:cTn>
                                        <p:tgtEl>
                                          <p:spTgt spid="133"/>
                                        </p:tgtEl>
                                        <p:attrNameLst>
                                          <p:attrName>r</p:attrName>
                                        </p:attrNameLst>
                                      </p:cBhvr>
                                    </p:animRot>
                                    <p:animRot by="240000">
                                      <p:cBhvr>
                                        <p:cTn id="8" dur="200" fill="hold">
                                          <p:stCondLst>
                                            <p:cond delay="400"/>
                                          </p:stCondLst>
                                        </p:cTn>
                                        <p:tgtEl>
                                          <p:spTgt spid="133"/>
                                        </p:tgtEl>
                                        <p:attrNameLst>
                                          <p:attrName>r</p:attrName>
                                        </p:attrNameLst>
                                      </p:cBhvr>
                                    </p:animRot>
                                    <p:animRot by="-240000">
                                      <p:cBhvr>
                                        <p:cTn id="9" dur="200" fill="hold">
                                          <p:stCondLst>
                                            <p:cond delay="600"/>
                                          </p:stCondLst>
                                        </p:cTn>
                                        <p:tgtEl>
                                          <p:spTgt spid="133"/>
                                        </p:tgtEl>
                                        <p:attrNameLst>
                                          <p:attrName>r</p:attrName>
                                        </p:attrNameLst>
                                      </p:cBhvr>
                                    </p:animRot>
                                    <p:animRot by="120000">
                                      <p:cBhvr>
                                        <p:cTn id="10" dur="200" fill="hold">
                                          <p:stCondLst>
                                            <p:cond delay="800"/>
                                          </p:stCondLst>
                                        </p:cTn>
                                        <p:tgtEl>
                                          <p:spTgt spid="13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73"/>
                                        </p:tgtEl>
                                        <p:attrNameLst>
                                          <p:attrName>r</p:attrName>
                                        </p:attrNameLst>
                                      </p:cBhvr>
                                    </p:animRot>
                                    <p:animRot by="-240000">
                                      <p:cBhvr>
                                        <p:cTn id="15" dur="200" fill="hold">
                                          <p:stCondLst>
                                            <p:cond delay="200"/>
                                          </p:stCondLst>
                                        </p:cTn>
                                        <p:tgtEl>
                                          <p:spTgt spid="73"/>
                                        </p:tgtEl>
                                        <p:attrNameLst>
                                          <p:attrName>r</p:attrName>
                                        </p:attrNameLst>
                                      </p:cBhvr>
                                    </p:animRot>
                                    <p:animRot by="240000">
                                      <p:cBhvr>
                                        <p:cTn id="16" dur="200" fill="hold">
                                          <p:stCondLst>
                                            <p:cond delay="400"/>
                                          </p:stCondLst>
                                        </p:cTn>
                                        <p:tgtEl>
                                          <p:spTgt spid="73"/>
                                        </p:tgtEl>
                                        <p:attrNameLst>
                                          <p:attrName>r</p:attrName>
                                        </p:attrNameLst>
                                      </p:cBhvr>
                                    </p:animRot>
                                    <p:animRot by="-240000">
                                      <p:cBhvr>
                                        <p:cTn id="17" dur="200" fill="hold">
                                          <p:stCondLst>
                                            <p:cond delay="600"/>
                                          </p:stCondLst>
                                        </p:cTn>
                                        <p:tgtEl>
                                          <p:spTgt spid="73"/>
                                        </p:tgtEl>
                                        <p:attrNameLst>
                                          <p:attrName>r</p:attrName>
                                        </p:attrNameLst>
                                      </p:cBhvr>
                                    </p:animRot>
                                    <p:animRot by="120000">
                                      <p:cBhvr>
                                        <p:cTn id="18" dur="200" fill="hold">
                                          <p:stCondLst>
                                            <p:cond delay="800"/>
                                          </p:stCondLst>
                                        </p:cTn>
                                        <p:tgtEl>
                                          <p:spTgt spid="73"/>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32" presetClass="emph" presetSubtype="0" fill="hold" nodeType="clickEffect">
                                  <p:stCondLst>
                                    <p:cond delay="0"/>
                                  </p:stCondLst>
                                  <p:childTnLst>
                                    <p:animRot by="120000">
                                      <p:cBhvr>
                                        <p:cTn id="22" dur="100" fill="hold">
                                          <p:stCondLst>
                                            <p:cond delay="0"/>
                                          </p:stCondLst>
                                        </p:cTn>
                                        <p:tgtEl>
                                          <p:spTgt spid="77"/>
                                        </p:tgtEl>
                                        <p:attrNameLst>
                                          <p:attrName>r</p:attrName>
                                        </p:attrNameLst>
                                      </p:cBhvr>
                                    </p:animRot>
                                    <p:animRot by="-240000">
                                      <p:cBhvr>
                                        <p:cTn id="23" dur="200" fill="hold">
                                          <p:stCondLst>
                                            <p:cond delay="200"/>
                                          </p:stCondLst>
                                        </p:cTn>
                                        <p:tgtEl>
                                          <p:spTgt spid="77"/>
                                        </p:tgtEl>
                                        <p:attrNameLst>
                                          <p:attrName>r</p:attrName>
                                        </p:attrNameLst>
                                      </p:cBhvr>
                                    </p:animRot>
                                    <p:animRot by="240000">
                                      <p:cBhvr>
                                        <p:cTn id="24" dur="200" fill="hold">
                                          <p:stCondLst>
                                            <p:cond delay="400"/>
                                          </p:stCondLst>
                                        </p:cTn>
                                        <p:tgtEl>
                                          <p:spTgt spid="77"/>
                                        </p:tgtEl>
                                        <p:attrNameLst>
                                          <p:attrName>r</p:attrName>
                                        </p:attrNameLst>
                                      </p:cBhvr>
                                    </p:animRot>
                                    <p:animRot by="-240000">
                                      <p:cBhvr>
                                        <p:cTn id="25" dur="200" fill="hold">
                                          <p:stCondLst>
                                            <p:cond delay="600"/>
                                          </p:stCondLst>
                                        </p:cTn>
                                        <p:tgtEl>
                                          <p:spTgt spid="77"/>
                                        </p:tgtEl>
                                        <p:attrNameLst>
                                          <p:attrName>r</p:attrName>
                                        </p:attrNameLst>
                                      </p:cBhvr>
                                    </p:animRot>
                                    <p:animRot by="120000">
                                      <p:cBhvr>
                                        <p:cTn id="26" dur="200" fill="hold">
                                          <p:stCondLst>
                                            <p:cond delay="800"/>
                                          </p:stCondLst>
                                        </p:cTn>
                                        <p:tgtEl>
                                          <p:spTgt spid="77"/>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32" presetClass="emph" presetSubtype="0" fill="hold" nodeType="clickEffect">
                                  <p:stCondLst>
                                    <p:cond delay="0"/>
                                  </p:stCondLst>
                                  <p:childTnLst>
                                    <p:animRot by="120000">
                                      <p:cBhvr>
                                        <p:cTn id="30" dur="100" fill="hold">
                                          <p:stCondLst>
                                            <p:cond delay="0"/>
                                          </p:stCondLst>
                                        </p:cTn>
                                        <p:tgtEl>
                                          <p:spTgt spid="100"/>
                                        </p:tgtEl>
                                        <p:attrNameLst>
                                          <p:attrName>r</p:attrName>
                                        </p:attrNameLst>
                                      </p:cBhvr>
                                    </p:animRot>
                                    <p:animRot by="-240000">
                                      <p:cBhvr>
                                        <p:cTn id="31" dur="200" fill="hold">
                                          <p:stCondLst>
                                            <p:cond delay="200"/>
                                          </p:stCondLst>
                                        </p:cTn>
                                        <p:tgtEl>
                                          <p:spTgt spid="100"/>
                                        </p:tgtEl>
                                        <p:attrNameLst>
                                          <p:attrName>r</p:attrName>
                                        </p:attrNameLst>
                                      </p:cBhvr>
                                    </p:animRot>
                                    <p:animRot by="240000">
                                      <p:cBhvr>
                                        <p:cTn id="32" dur="200" fill="hold">
                                          <p:stCondLst>
                                            <p:cond delay="400"/>
                                          </p:stCondLst>
                                        </p:cTn>
                                        <p:tgtEl>
                                          <p:spTgt spid="100"/>
                                        </p:tgtEl>
                                        <p:attrNameLst>
                                          <p:attrName>r</p:attrName>
                                        </p:attrNameLst>
                                      </p:cBhvr>
                                    </p:animRot>
                                    <p:animRot by="-240000">
                                      <p:cBhvr>
                                        <p:cTn id="33" dur="200" fill="hold">
                                          <p:stCondLst>
                                            <p:cond delay="600"/>
                                          </p:stCondLst>
                                        </p:cTn>
                                        <p:tgtEl>
                                          <p:spTgt spid="100"/>
                                        </p:tgtEl>
                                        <p:attrNameLst>
                                          <p:attrName>r</p:attrName>
                                        </p:attrNameLst>
                                      </p:cBhvr>
                                    </p:animRot>
                                    <p:animRot by="120000">
                                      <p:cBhvr>
                                        <p:cTn id="34" dur="200" fill="hold">
                                          <p:stCondLst>
                                            <p:cond delay="800"/>
                                          </p:stCondLst>
                                        </p:cTn>
                                        <p:tgtEl>
                                          <p:spTgt spid="100"/>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32" presetClass="emph" presetSubtype="0" fill="hold" nodeType="clickEffect">
                                  <p:stCondLst>
                                    <p:cond delay="0"/>
                                  </p:stCondLst>
                                  <p:childTnLst>
                                    <p:animRot by="120000">
                                      <p:cBhvr>
                                        <p:cTn id="38" dur="100" fill="hold">
                                          <p:stCondLst>
                                            <p:cond delay="0"/>
                                          </p:stCondLst>
                                        </p:cTn>
                                        <p:tgtEl>
                                          <p:spTgt spid="13"/>
                                        </p:tgtEl>
                                        <p:attrNameLst>
                                          <p:attrName>r</p:attrName>
                                        </p:attrNameLst>
                                      </p:cBhvr>
                                    </p:animRot>
                                    <p:animRot by="-240000">
                                      <p:cBhvr>
                                        <p:cTn id="39" dur="200" fill="hold">
                                          <p:stCondLst>
                                            <p:cond delay="200"/>
                                          </p:stCondLst>
                                        </p:cTn>
                                        <p:tgtEl>
                                          <p:spTgt spid="13"/>
                                        </p:tgtEl>
                                        <p:attrNameLst>
                                          <p:attrName>r</p:attrName>
                                        </p:attrNameLst>
                                      </p:cBhvr>
                                    </p:animRot>
                                    <p:animRot by="240000">
                                      <p:cBhvr>
                                        <p:cTn id="40" dur="200" fill="hold">
                                          <p:stCondLst>
                                            <p:cond delay="400"/>
                                          </p:stCondLst>
                                        </p:cTn>
                                        <p:tgtEl>
                                          <p:spTgt spid="13"/>
                                        </p:tgtEl>
                                        <p:attrNameLst>
                                          <p:attrName>r</p:attrName>
                                        </p:attrNameLst>
                                      </p:cBhvr>
                                    </p:animRot>
                                    <p:animRot by="-240000">
                                      <p:cBhvr>
                                        <p:cTn id="41" dur="200" fill="hold">
                                          <p:stCondLst>
                                            <p:cond delay="600"/>
                                          </p:stCondLst>
                                        </p:cTn>
                                        <p:tgtEl>
                                          <p:spTgt spid="13"/>
                                        </p:tgtEl>
                                        <p:attrNameLst>
                                          <p:attrName>r</p:attrName>
                                        </p:attrNameLst>
                                      </p:cBhvr>
                                    </p:animRot>
                                    <p:animRot by="120000">
                                      <p:cBhvr>
                                        <p:cTn id="42" dur="200" fill="hold">
                                          <p:stCondLst>
                                            <p:cond delay="80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B8415A1-80D1-0482-3A97-89E7E0DD3F78}"/>
              </a:ext>
            </a:extLst>
          </p:cNvPr>
          <p:cNvGrpSpPr/>
          <p:nvPr/>
        </p:nvGrpSpPr>
        <p:grpSpPr>
          <a:xfrm>
            <a:off x="-110836" y="-508001"/>
            <a:ext cx="4573883" cy="7906327"/>
            <a:chOff x="-110836" y="-508001"/>
            <a:chExt cx="4573883" cy="7906327"/>
          </a:xfrm>
        </p:grpSpPr>
        <p:sp>
          <p:nvSpPr>
            <p:cNvPr id="3" name="Freeform: Shape 2">
              <a:extLst>
                <a:ext uri="{FF2B5EF4-FFF2-40B4-BE49-F238E27FC236}">
                  <a16:creationId xmlns:a16="http://schemas.microsoft.com/office/drawing/2014/main" id="{F0D0313E-EE88-C3EB-188C-F6C818272880}"/>
                </a:ext>
              </a:extLst>
            </p:cNvPr>
            <p:cNvSpPr/>
            <p:nvPr/>
          </p:nvSpPr>
          <p:spPr>
            <a:xfrm rot="10800000">
              <a:off x="-110836" y="-508001"/>
              <a:ext cx="3520936" cy="7906327"/>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Lst>
              <a:ahLst/>
              <a:cxnLst>
                <a:cxn ang="0">
                  <a:pos x="connsiteX0" y="connsiteY0"/>
                </a:cxn>
                <a:cxn ang="0">
                  <a:pos x="connsiteX1" y="connsiteY1"/>
                </a:cxn>
                <a:cxn ang="0">
                  <a:pos x="connsiteX2" y="connsiteY2"/>
                </a:cxn>
                <a:cxn ang="0">
                  <a:pos x="connsiteX3" y="connsiteY3"/>
                </a:cxn>
              </a:cxnLst>
              <a:rect l="l" t="t" r="r" b="b"/>
              <a:pathLst>
                <a:path w="4031673" h="8063346">
                  <a:moveTo>
                    <a:pt x="4031673" y="0"/>
                  </a:moveTo>
                  <a:lnTo>
                    <a:pt x="4031673" y="8063346"/>
                  </a:lnTo>
                  <a:cubicBezTo>
                    <a:pt x="1805041" y="8063346"/>
                    <a:pt x="0" y="6258305"/>
                    <a:pt x="0" y="4031673"/>
                  </a:cubicBezTo>
                  <a:cubicBezTo>
                    <a:pt x="0" y="1805041"/>
                    <a:pt x="1805041" y="0"/>
                    <a:pt x="4031673" y="0"/>
                  </a:cubicBezTo>
                  <a:close/>
                </a:path>
              </a:pathLst>
            </a:cu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4" name="Rectangle: Rounded Corners 3">
              <a:extLst>
                <a:ext uri="{FF2B5EF4-FFF2-40B4-BE49-F238E27FC236}">
                  <a16:creationId xmlns:a16="http://schemas.microsoft.com/office/drawing/2014/main" id="{4EE9C354-BA92-6845-6927-3B86EF5A9598}"/>
                </a:ext>
              </a:extLst>
            </p:cNvPr>
            <p:cNvSpPr/>
            <p:nvPr/>
          </p:nvSpPr>
          <p:spPr>
            <a:xfrm>
              <a:off x="942109" y="757381"/>
              <a:ext cx="3520938" cy="5343238"/>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Rectangle: Rounded Corners 4">
              <a:extLst>
                <a:ext uri="{FF2B5EF4-FFF2-40B4-BE49-F238E27FC236}">
                  <a16:creationId xmlns:a16="http://schemas.microsoft.com/office/drawing/2014/main" id="{31C9DF24-CF88-C96B-9775-01EF835D510C}"/>
                </a:ext>
              </a:extLst>
            </p:cNvPr>
            <p:cNvSpPr/>
            <p:nvPr/>
          </p:nvSpPr>
          <p:spPr>
            <a:xfrm>
              <a:off x="1165781" y="840509"/>
              <a:ext cx="3073593" cy="5260110"/>
            </a:xfrm>
            <a:prstGeom prst="roundRect">
              <a:avLst>
                <a:gd name="adj" fmla="val 50000"/>
              </a:avLst>
            </a:prstGeom>
            <a:blipFill>
              <a:blip r:embed="rId3">
                <a:grayscl/>
                <a:extLst>
                  <a:ext uri="{BEBA8EAE-BF5A-486C-A8C5-ECC9F3942E4B}">
                    <a14:imgProps xmlns:a14="http://schemas.microsoft.com/office/drawing/2010/main">
                      <a14:imgLayer r:embed="rId4">
                        <a14:imgEffect>
                          <a14:colorTemperature colorTemp="112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Rectangle: Rounded Corners 5">
              <a:extLst>
                <a:ext uri="{FF2B5EF4-FFF2-40B4-BE49-F238E27FC236}">
                  <a16:creationId xmlns:a16="http://schemas.microsoft.com/office/drawing/2014/main" id="{614DACB6-E816-7281-3422-B0952B35B12E}"/>
                </a:ext>
              </a:extLst>
            </p:cNvPr>
            <p:cNvSpPr/>
            <p:nvPr/>
          </p:nvSpPr>
          <p:spPr>
            <a:xfrm>
              <a:off x="2043236" y="1967345"/>
              <a:ext cx="1590537" cy="2715491"/>
            </a:xfrm>
            <a:prstGeom prst="roundRect">
              <a:avLst>
                <a:gd name="adj" fmla="val 50000"/>
              </a:avLst>
            </a:prstGeom>
            <a:solidFill>
              <a:srgbClr val="0070C0">
                <a:alpha val="6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8AF378A6-61B9-0C3E-F0B0-66FBD7A5699E}"/>
                </a:ext>
              </a:extLst>
            </p:cNvPr>
            <p:cNvSpPr txBox="1"/>
            <p:nvPr/>
          </p:nvSpPr>
          <p:spPr>
            <a:xfrm>
              <a:off x="2515231" y="2921168"/>
              <a:ext cx="646545" cy="1015663"/>
            </a:xfrm>
            <a:prstGeom prst="rect">
              <a:avLst/>
            </a:prstGeom>
            <a:noFill/>
          </p:spPr>
          <p:txBody>
            <a:bodyPr wrap="square" rtlCol="0">
              <a:spAutoFit/>
            </a:bodyPr>
            <a:lstStyle/>
            <a:p>
              <a:pPr algn="ctr"/>
              <a:r>
                <a:rPr lang="en-US" sz="6000" b="1" dirty="0">
                  <a:solidFill>
                    <a:schemeClr val="bg1"/>
                  </a:solidFill>
                  <a:latin typeface="Roboto" pitchFamily="2" charset="0"/>
                  <a:ea typeface="Roboto" pitchFamily="2" charset="0"/>
                </a:rPr>
                <a:t>3</a:t>
              </a:r>
              <a:endParaRPr lang="vi-VN" sz="6000" b="1" dirty="0">
                <a:solidFill>
                  <a:schemeClr val="bg1"/>
                </a:solidFill>
                <a:latin typeface="Roboto" pitchFamily="2" charset="0"/>
                <a:ea typeface="Roboto" pitchFamily="2" charset="0"/>
              </a:endParaRPr>
            </a:p>
          </p:txBody>
        </p:sp>
      </p:grpSp>
      <p:grpSp>
        <p:nvGrpSpPr>
          <p:cNvPr id="16" name="Group 15">
            <a:extLst>
              <a:ext uri="{FF2B5EF4-FFF2-40B4-BE49-F238E27FC236}">
                <a16:creationId xmlns:a16="http://schemas.microsoft.com/office/drawing/2014/main" id="{3A336BCD-AFC2-28F0-CD37-D455A6277A75}"/>
              </a:ext>
            </a:extLst>
          </p:cNvPr>
          <p:cNvGrpSpPr/>
          <p:nvPr/>
        </p:nvGrpSpPr>
        <p:grpSpPr>
          <a:xfrm>
            <a:off x="3633773" y="267778"/>
            <a:ext cx="7616118" cy="1145461"/>
            <a:chOff x="3633773" y="267778"/>
            <a:chExt cx="7616118" cy="1145461"/>
          </a:xfrm>
        </p:grpSpPr>
        <p:sp>
          <p:nvSpPr>
            <p:cNvPr id="9" name="TextBox 8">
              <a:extLst>
                <a:ext uri="{FF2B5EF4-FFF2-40B4-BE49-F238E27FC236}">
                  <a16:creationId xmlns:a16="http://schemas.microsoft.com/office/drawing/2014/main" id="{F18DF2E8-FCA1-0D0F-0F16-350B87D5FB06}"/>
                </a:ext>
              </a:extLst>
            </p:cNvPr>
            <p:cNvSpPr txBox="1"/>
            <p:nvPr/>
          </p:nvSpPr>
          <p:spPr>
            <a:xfrm>
              <a:off x="3949049" y="267778"/>
              <a:ext cx="7300842" cy="1015663"/>
            </a:xfrm>
            <a:prstGeom prst="rect">
              <a:avLst/>
            </a:prstGeom>
            <a:noFill/>
          </p:spPr>
          <p:txBody>
            <a:bodyPr wrap="square" rtlCol="0">
              <a:spAutoFit/>
            </a:bodyPr>
            <a:lstStyle/>
            <a:p>
              <a:pPr algn="just"/>
              <a:r>
                <a:rPr lang="en-US" sz="3000" b="1" dirty="0">
                  <a:solidFill>
                    <a:schemeClr val="bg2">
                      <a:lumMod val="25000"/>
                    </a:schemeClr>
                  </a:solidFill>
                  <a:latin typeface="Roboto" pitchFamily="2" charset="0"/>
                  <a:ea typeface="Roboto" pitchFamily="2" charset="0"/>
                </a:rPr>
                <a:t>SO SÁNH</a:t>
              </a:r>
            </a:p>
            <a:p>
              <a:pPr algn="just"/>
              <a:r>
                <a:rPr lang="en-US" sz="3000" b="1" dirty="0">
                  <a:solidFill>
                    <a:srgbClr val="0070C0"/>
                  </a:solidFill>
                  <a:latin typeface="Roboto" pitchFamily="2" charset="0"/>
                  <a:ea typeface="Roboto" pitchFamily="2" charset="0"/>
                </a:rPr>
                <a:t>NGHIỆP VỤ VÀ NHU CẦU CẦN KÝ SỐ</a:t>
              </a:r>
              <a:endParaRPr lang="vi-VN" sz="3000" b="1" dirty="0">
                <a:solidFill>
                  <a:srgbClr val="0070C0"/>
                </a:solidFill>
                <a:latin typeface="Roboto" pitchFamily="2" charset="0"/>
                <a:ea typeface="Roboto" pitchFamily="2" charset="0"/>
              </a:endParaRPr>
            </a:p>
          </p:txBody>
        </p:sp>
        <p:grpSp>
          <p:nvGrpSpPr>
            <p:cNvPr id="10" name="Group 9">
              <a:extLst>
                <a:ext uri="{FF2B5EF4-FFF2-40B4-BE49-F238E27FC236}">
                  <a16:creationId xmlns:a16="http://schemas.microsoft.com/office/drawing/2014/main" id="{472B8BF5-F008-A71C-3606-A7C3DEF2912B}"/>
                </a:ext>
              </a:extLst>
            </p:cNvPr>
            <p:cNvGrpSpPr/>
            <p:nvPr/>
          </p:nvGrpSpPr>
          <p:grpSpPr>
            <a:xfrm>
              <a:off x="3633773" y="1319330"/>
              <a:ext cx="7322878" cy="93909"/>
              <a:chOff x="4404368" y="1337114"/>
              <a:chExt cx="7322878" cy="93909"/>
            </a:xfrm>
          </p:grpSpPr>
          <p:cxnSp>
            <p:nvCxnSpPr>
              <p:cNvPr id="11" name="Straight Connector 10">
                <a:extLst>
                  <a:ext uri="{FF2B5EF4-FFF2-40B4-BE49-F238E27FC236}">
                    <a16:creationId xmlns:a16="http://schemas.microsoft.com/office/drawing/2014/main" id="{AE66770C-2420-DCC1-AB41-E62FD4A6EA09}"/>
                  </a:ext>
                </a:extLst>
              </p:cNvPr>
              <p:cNvCxnSpPr>
                <a:cxnSpLocks/>
                <a:endCxn id="14" idx="6"/>
              </p:cNvCxnSpPr>
              <p:nvPr/>
            </p:nvCxnSpPr>
            <p:spPr>
              <a:xfrm flipV="1">
                <a:off x="4463045" y="1384069"/>
                <a:ext cx="7264201" cy="0"/>
              </a:xfrm>
              <a:prstGeom prst="line">
                <a:avLst/>
              </a:prstGeom>
              <a:ln w="28575">
                <a:solidFill>
                  <a:schemeClr val="bg2">
                    <a:lumMod val="25000"/>
                  </a:schemeClr>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AEDAD33D-E0D8-3495-9D00-C45AB5CD240A}"/>
                  </a:ext>
                </a:extLst>
              </p:cNvPr>
              <p:cNvGrpSpPr/>
              <p:nvPr/>
            </p:nvGrpSpPr>
            <p:grpSpPr>
              <a:xfrm>
                <a:off x="4404368" y="1337114"/>
                <a:ext cx="7322878" cy="93909"/>
                <a:chOff x="4404368" y="1337114"/>
                <a:chExt cx="7322878" cy="93909"/>
              </a:xfrm>
            </p:grpSpPr>
            <p:sp>
              <p:nvSpPr>
                <p:cNvPr id="13" name="Oval 12">
                  <a:extLst>
                    <a:ext uri="{FF2B5EF4-FFF2-40B4-BE49-F238E27FC236}">
                      <a16:creationId xmlns:a16="http://schemas.microsoft.com/office/drawing/2014/main" id="{33F7279D-9D65-D0A7-92FC-6B12EFB3FF73}"/>
                    </a:ext>
                  </a:extLst>
                </p:cNvPr>
                <p:cNvSpPr/>
                <p:nvPr/>
              </p:nvSpPr>
              <p:spPr>
                <a:xfrm>
                  <a:off x="4404368" y="1337114"/>
                  <a:ext cx="93909" cy="93909"/>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Oval 13">
                  <a:extLst>
                    <a:ext uri="{FF2B5EF4-FFF2-40B4-BE49-F238E27FC236}">
                      <a16:creationId xmlns:a16="http://schemas.microsoft.com/office/drawing/2014/main" id="{80A851F4-FAD9-74BB-CB36-5BDD11C2F8D7}"/>
                    </a:ext>
                  </a:extLst>
                </p:cNvPr>
                <p:cNvSpPr/>
                <p:nvPr/>
              </p:nvSpPr>
              <p:spPr>
                <a:xfrm>
                  <a:off x="11633337" y="1337114"/>
                  <a:ext cx="93909" cy="93909"/>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grpSp>
      </p:grpSp>
      <p:grpSp>
        <p:nvGrpSpPr>
          <p:cNvPr id="68" name="Group 67">
            <a:extLst>
              <a:ext uri="{FF2B5EF4-FFF2-40B4-BE49-F238E27FC236}">
                <a16:creationId xmlns:a16="http://schemas.microsoft.com/office/drawing/2014/main" id="{D95A9E89-D1E8-4965-B283-A0FAC84ACCF2}"/>
              </a:ext>
            </a:extLst>
          </p:cNvPr>
          <p:cNvGrpSpPr/>
          <p:nvPr/>
        </p:nvGrpSpPr>
        <p:grpSpPr>
          <a:xfrm>
            <a:off x="3949049" y="2059935"/>
            <a:ext cx="7629174" cy="1690703"/>
            <a:chOff x="4371975" y="2080864"/>
            <a:chExt cx="7629174" cy="1690703"/>
          </a:xfrm>
        </p:grpSpPr>
        <p:sp>
          <p:nvSpPr>
            <p:cNvPr id="38" name="Freeform: Shape 37">
              <a:extLst>
                <a:ext uri="{FF2B5EF4-FFF2-40B4-BE49-F238E27FC236}">
                  <a16:creationId xmlns:a16="http://schemas.microsoft.com/office/drawing/2014/main" id="{5B610E03-CF21-7512-D2F6-14984F24BEE0}"/>
                </a:ext>
              </a:extLst>
            </p:cNvPr>
            <p:cNvSpPr/>
            <p:nvPr/>
          </p:nvSpPr>
          <p:spPr>
            <a:xfrm rot="10800000">
              <a:off x="8997979" y="2080864"/>
              <a:ext cx="2069573" cy="1022363"/>
            </a:xfrm>
            <a:custGeom>
              <a:avLst/>
              <a:gdLst>
                <a:gd name="connsiteX0" fmla="*/ 0 w 1426830"/>
                <a:gd name="connsiteY0" fmla="*/ 0 h 704850"/>
                <a:gd name="connsiteX1" fmla="*/ 1426830 w 1426830"/>
                <a:gd name="connsiteY1" fmla="*/ 0 h 704850"/>
                <a:gd name="connsiteX2" fmla="*/ 1413277 w 1426830"/>
                <a:gd name="connsiteY2" fmla="*/ 134447 h 704850"/>
                <a:gd name="connsiteX3" fmla="*/ 713415 w 1426830"/>
                <a:gd name="connsiteY3" fmla="*/ 704850 h 704850"/>
                <a:gd name="connsiteX4" fmla="*/ 13554 w 1426830"/>
                <a:gd name="connsiteY4" fmla="*/ 134447 h 70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6830" h="704850">
                  <a:moveTo>
                    <a:pt x="0" y="0"/>
                  </a:moveTo>
                  <a:lnTo>
                    <a:pt x="1426830" y="0"/>
                  </a:lnTo>
                  <a:lnTo>
                    <a:pt x="1413277" y="134447"/>
                  </a:lnTo>
                  <a:cubicBezTo>
                    <a:pt x="1346664" y="459975"/>
                    <a:pt x="1058636" y="704850"/>
                    <a:pt x="713415" y="704850"/>
                  </a:cubicBezTo>
                  <a:cubicBezTo>
                    <a:pt x="368195" y="704850"/>
                    <a:pt x="80167" y="459975"/>
                    <a:pt x="13554" y="134447"/>
                  </a:cubicBezTo>
                  <a:close/>
                </a:path>
              </a:pathLst>
            </a:cu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37" name="Freeform: Shape 36">
              <a:extLst>
                <a:ext uri="{FF2B5EF4-FFF2-40B4-BE49-F238E27FC236}">
                  <a16:creationId xmlns:a16="http://schemas.microsoft.com/office/drawing/2014/main" id="{C72CD1CF-7967-78E2-C05C-5357C5DFA9D0}"/>
                </a:ext>
              </a:extLst>
            </p:cNvPr>
            <p:cNvSpPr/>
            <p:nvPr/>
          </p:nvSpPr>
          <p:spPr>
            <a:xfrm>
              <a:off x="7151776" y="2749204"/>
              <a:ext cx="2069573" cy="1022363"/>
            </a:xfrm>
            <a:custGeom>
              <a:avLst/>
              <a:gdLst>
                <a:gd name="connsiteX0" fmla="*/ 0 w 1426830"/>
                <a:gd name="connsiteY0" fmla="*/ 0 h 704850"/>
                <a:gd name="connsiteX1" fmla="*/ 1426830 w 1426830"/>
                <a:gd name="connsiteY1" fmla="*/ 0 h 704850"/>
                <a:gd name="connsiteX2" fmla="*/ 1413277 w 1426830"/>
                <a:gd name="connsiteY2" fmla="*/ 134447 h 704850"/>
                <a:gd name="connsiteX3" fmla="*/ 713415 w 1426830"/>
                <a:gd name="connsiteY3" fmla="*/ 704850 h 704850"/>
                <a:gd name="connsiteX4" fmla="*/ 13554 w 1426830"/>
                <a:gd name="connsiteY4" fmla="*/ 134447 h 70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6830" h="704850">
                  <a:moveTo>
                    <a:pt x="0" y="0"/>
                  </a:moveTo>
                  <a:lnTo>
                    <a:pt x="1426830" y="0"/>
                  </a:lnTo>
                  <a:lnTo>
                    <a:pt x="1413277" y="134447"/>
                  </a:lnTo>
                  <a:cubicBezTo>
                    <a:pt x="1346664" y="459975"/>
                    <a:pt x="1058636" y="704850"/>
                    <a:pt x="713415" y="704850"/>
                  </a:cubicBezTo>
                  <a:cubicBezTo>
                    <a:pt x="368195" y="704850"/>
                    <a:pt x="80167" y="459975"/>
                    <a:pt x="13554" y="134447"/>
                  </a:cubicBezTo>
                  <a:close/>
                </a:path>
              </a:pathLst>
            </a:cu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36" name="Freeform: Shape 35">
              <a:extLst>
                <a:ext uri="{FF2B5EF4-FFF2-40B4-BE49-F238E27FC236}">
                  <a16:creationId xmlns:a16="http://schemas.microsoft.com/office/drawing/2014/main" id="{7DCA445A-59B0-F5E3-C1FA-D22C39A42E3A}"/>
                </a:ext>
              </a:extLst>
            </p:cNvPr>
            <p:cNvSpPr/>
            <p:nvPr/>
          </p:nvSpPr>
          <p:spPr>
            <a:xfrm rot="10800000">
              <a:off x="5132797" y="2117063"/>
              <a:ext cx="2069573" cy="1022363"/>
            </a:xfrm>
            <a:custGeom>
              <a:avLst/>
              <a:gdLst>
                <a:gd name="connsiteX0" fmla="*/ 0 w 1426830"/>
                <a:gd name="connsiteY0" fmla="*/ 0 h 704850"/>
                <a:gd name="connsiteX1" fmla="*/ 1426830 w 1426830"/>
                <a:gd name="connsiteY1" fmla="*/ 0 h 704850"/>
                <a:gd name="connsiteX2" fmla="*/ 1413277 w 1426830"/>
                <a:gd name="connsiteY2" fmla="*/ 134447 h 704850"/>
                <a:gd name="connsiteX3" fmla="*/ 713415 w 1426830"/>
                <a:gd name="connsiteY3" fmla="*/ 704850 h 704850"/>
                <a:gd name="connsiteX4" fmla="*/ 13554 w 1426830"/>
                <a:gd name="connsiteY4" fmla="*/ 134447 h 70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6830" h="704850">
                  <a:moveTo>
                    <a:pt x="0" y="0"/>
                  </a:moveTo>
                  <a:lnTo>
                    <a:pt x="1426830" y="0"/>
                  </a:lnTo>
                  <a:lnTo>
                    <a:pt x="1413277" y="134447"/>
                  </a:lnTo>
                  <a:cubicBezTo>
                    <a:pt x="1346664" y="459975"/>
                    <a:pt x="1058636" y="704850"/>
                    <a:pt x="713415" y="704850"/>
                  </a:cubicBezTo>
                  <a:cubicBezTo>
                    <a:pt x="368195" y="704850"/>
                    <a:pt x="80167" y="459975"/>
                    <a:pt x="13554" y="134447"/>
                  </a:cubicBezTo>
                  <a:close/>
                </a:path>
              </a:pathLst>
            </a:cu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grpSp>
          <p:nvGrpSpPr>
            <p:cNvPr id="42" name="Group 41">
              <a:extLst>
                <a:ext uri="{FF2B5EF4-FFF2-40B4-BE49-F238E27FC236}">
                  <a16:creationId xmlns:a16="http://schemas.microsoft.com/office/drawing/2014/main" id="{698B5509-F9DA-F1F8-8570-7E8946419F66}"/>
                </a:ext>
              </a:extLst>
            </p:cNvPr>
            <p:cNvGrpSpPr/>
            <p:nvPr/>
          </p:nvGrpSpPr>
          <p:grpSpPr>
            <a:xfrm>
              <a:off x="4371975" y="2409825"/>
              <a:ext cx="1724025" cy="1095375"/>
              <a:chOff x="4371975" y="2409825"/>
              <a:chExt cx="1724025" cy="1095375"/>
            </a:xfrm>
          </p:grpSpPr>
          <p:sp>
            <p:nvSpPr>
              <p:cNvPr id="17" name="Rectangle: Rounded Corners 16">
                <a:extLst>
                  <a:ext uri="{FF2B5EF4-FFF2-40B4-BE49-F238E27FC236}">
                    <a16:creationId xmlns:a16="http://schemas.microsoft.com/office/drawing/2014/main" id="{DCA8045B-4C08-6A4E-C89A-0E321ACC2C72}"/>
                  </a:ext>
                </a:extLst>
              </p:cNvPr>
              <p:cNvSpPr/>
              <p:nvPr/>
            </p:nvSpPr>
            <p:spPr>
              <a:xfrm>
                <a:off x="4371975" y="2409825"/>
                <a:ext cx="1724025" cy="1095375"/>
              </a:xfrm>
              <a:prstGeom prst="roundRect">
                <a:avLst/>
              </a:pr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4" name="TextBox 33">
                <a:extLst>
                  <a:ext uri="{FF2B5EF4-FFF2-40B4-BE49-F238E27FC236}">
                    <a16:creationId xmlns:a16="http://schemas.microsoft.com/office/drawing/2014/main" id="{9E725696-3B0A-A0DF-09FA-D1F48D441957}"/>
                  </a:ext>
                </a:extLst>
              </p:cNvPr>
              <p:cNvSpPr txBox="1"/>
              <p:nvPr/>
            </p:nvSpPr>
            <p:spPr>
              <a:xfrm>
                <a:off x="4385919" y="2737166"/>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NGHIỆP VỤ </a:t>
                </a:r>
              </a:p>
              <a:p>
                <a:pPr algn="ctr"/>
                <a:r>
                  <a:rPr lang="en-US" sz="1400" b="1" dirty="0">
                    <a:solidFill>
                      <a:schemeClr val="bg1"/>
                    </a:solidFill>
                    <a:latin typeface="Roboto" pitchFamily="2" charset="0"/>
                    <a:ea typeface="Roboto" pitchFamily="2" charset="0"/>
                  </a:rPr>
                  <a:t>CỤ THỂ</a:t>
                </a:r>
                <a:endParaRPr lang="vi-VN" sz="1400" b="1" dirty="0">
                  <a:solidFill>
                    <a:schemeClr val="bg1"/>
                  </a:solidFill>
                  <a:latin typeface="Roboto" pitchFamily="2" charset="0"/>
                  <a:ea typeface="Roboto" pitchFamily="2" charset="0"/>
                </a:endParaRPr>
              </a:p>
            </p:txBody>
          </p:sp>
        </p:grpSp>
        <p:grpSp>
          <p:nvGrpSpPr>
            <p:cNvPr id="43" name="Group 42">
              <a:extLst>
                <a:ext uri="{FF2B5EF4-FFF2-40B4-BE49-F238E27FC236}">
                  <a16:creationId xmlns:a16="http://schemas.microsoft.com/office/drawing/2014/main" id="{13C369CC-9321-26D3-C198-27B91949D981}"/>
                </a:ext>
              </a:extLst>
            </p:cNvPr>
            <p:cNvGrpSpPr/>
            <p:nvPr/>
          </p:nvGrpSpPr>
          <p:grpSpPr>
            <a:xfrm>
              <a:off x="6340358" y="2409825"/>
              <a:ext cx="1724025" cy="1095375"/>
              <a:chOff x="6340358" y="2409825"/>
              <a:chExt cx="1724025" cy="1095375"/>
            </a:xfrm>
          </p:grpSpPr>
          <p:sp>
            <p:nvSpPr>
              <p:cNvPr id="18" name="Rectangle: Rounded Corners 17">
                <a:extLst>
                  <a:ext uri="{FF2B5EF4-FFF2-40B4-BE49-F238E27FC236}">
                    <a16:creationId xmlns:a16="http://schemas.microsoft.com/office/drawing/2014/main" id="{E1DC0FCF-F01D-0E48-716A-D1C10C203E77}"/>
                  </a:ext>
                </a:extLst>
              </p:cNvPr>
              <p:cNvSpPr/>
              <p:nvPr/>
            </p:nvSpPr>
            <p:spPr>
              <a:xfrm>
                <a:off x="6340358" y="2409825"/>
                <a:ext cx="1724025" cy="1095375"/>
              </a:xfrm>
              <a:prstGeom prst="roundRect">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9" name="TextBox 38">
                <a:extLst>
                  <a:ext uri="{FF2B5EF4-FFF2-40B4-BE49-F238E27FC236}">
                    <a16:creationId xmlns:a16="http://schemas.microsoft.com/office/drawing/2014/main" id="{12F590E3-822E-EF15-4484-8799E86CDDBA}"/>
                  </a:ext>
                </a:extLst>
              </p:cNvPr>
              <p:cNvSpPr txBox="1"/>
              <p:nvPr/>
            </p:nvSpPr>
            <p:spPr>
              <a:xfrm>
                <a:off x="6357594" y="2695902"/>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MỨC ĐỘ </a:t>
                </a:r>
              </a:p>
              <a:p>
                <a:pPr algn="ctr"/>
                <a:r>
                  <a:rPr lang="en-US" sz="1400" b="1" dirty="0">
                    <a:solidFill>
                      <a:schemeClr val="bg1"/>
                    </a:solidFill>
                    <a:latin typeface="Roboto" pitchFamily="2" charset="0"/>
                    <a:ea typeface="Roboto" pitchFamily="2" charset="0"/>
                  </a:rPr>
                  <a:t>QUAN TRỌNG</a:t>
                </a:r>
                <a:endParaRPr lang="vi-VN" sz="1400" b="1" dirty="0">
                  <a:solidFill>
                    <a:schemeClr val="bg1"/>
                  </a:solidFill>
                  <a:latin typeface="Roboto" pitchFamily="2" charset="0"/>
                  <a:ea typeface="Roboto" pitchFamily="2" charset="0"/>
                </a:endParaRPr>
              </a:p>
            </p:txBody>
          </p:sp>
        </p:grpSp>
        <p:grpSp>
          <p:nvGrpSpPr>
            <p:cNvPr id="44" name="Group 43">
              <a:extLst>
                <a:ext uri="{FF2B5EF4-FFF2-40B4-BE49-F238E27FC236}">
                  <a16:creationId xmlns:a16="http://schemas.microsoft.com/office/drawing/2014/main" id="{D9D14EA3-3EA7-2DFB-107E-77C0D643D9F3}"/>
                </a:ext>
              </a:extLst>
            </p:cNvPr>
            <p:cNvGrpSpPr/>
            <p:nvPr/>
          </p:nvGrpSpPr>
          <p:grpSpPr>
            <a:xfrm>
              <a:off x="8308741" y="2409825"/>
              <a:ext cx="1724025" cy="1095375"/>
              <a:chOff x="8308741" y="2409825"/>
              <a:chExt cx="1724025" cy="1095375"/>
            </a:xfrm>
          </p:grpSpPr>
          <p:sp>
            <p:nvSpPr>
              <p:cNvPr id="19" name="Rectangle: Rounded Corners 18">
                <a:extLst>
                  <a:ext uri="{FF2B5EF4-FFF2-40B4-BE49-F238E27FC236}">
                    <a16:creationId xmlns:a16="http://schemas.microsoft.com/office/drawing/2014/main" id="{719E7510-1954-C4BD-CA5C-3945D4F185BE}"/>
                  </a:ext>
                </a:extLst>
              </p:cNvPr>
              <p:cNvSpPr/>
              <p:nvPr/>
            </p:nvSpPr>
            <p:spPr>
              <a:xfrm>
                <a:off x="8308741" y="2409825"/>
                <a:ext cx="1724025" cy="1095375"/>
              </a:xfrm>
              <a:prstGeom prst="roundRect">
                <a:avLst/>
              </a:pr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0" name="TextBox 39">
                <a:extLst>
                  <a:ext uri="{FF2B5EF4-FFF2-40B4-BE49-F238E27FC236}">
                    <a16:creationId xmlns:a16="http://schemas.microsoft.com/office/drawing/2014/main" id="{79850BB1-01E2-1BFE-C1FF-E070737C4927}"/>
                  </a:ext>
                </a:extLst>
              </p:cNvPr>
              <p:cNvSpPr txBox="1"/>
              <p:nvPr/>
            </p:nvSpPr>
            <p:spPr>
              <a:xfrm>
                <a:off x="8325977" y="2695902"/>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RỦI RO PHÁP LÝ/</a:t>
                </a:r>
              </a:p>
              <a:p>
                <a:pPr algn="ctr"/>
                <a:r>
                  <a:rPr lang="en-US" sz="1400" b="1" dirty="0">
                    <a:solidFill>
                      <a:schemeClr val="bg1"/>
                    </a:solidFill>
                    <a:latin typeface="Roboto" pitchFamily="2" charset="0"/>
                    <a:ea typeface="Roboto" pitchFamily="2" charset="0"/>
                  </a:rPr>
                  <a:t>TÀI CHÍNH</a:t>
                </a:r>
                <a:endParaRPr lang="vi-VN" sz="1400" b="1" dirty="0">
                  <a:solidFill>
                    <a:schemeClr val="bg1"/>
                  </a:solidFill>
                  <a:latin typeface="Roboto" pitchFamily="2" charset="0"/>
                  <a:ea typeface="Roboto" pitchFamily="2" charset="0"/>
                </a:endParaRPr>
              </a:p>
            </p:txBody>
          </p:sp>
        </p:grpSp>
        <p:grpSp>
          <p:nvGrpSpPr>
            <p:cNvPr id="45" name="Group 44">
              <a:extLst>
                <a:ext uri="{FF2B5EF4-FFF2-40B4-BE49-F238E27FC236}">
                  <a16:creationId xmlns:a16="http://schemas.microsoft.com/office/drawing/2014/main" id="{7C715032-A069-A873-0822-25D36791D74C}"/>
                </a:ext>
              </a:extLst>
            </p:cNvPr>
            <p:cNvGrpSpPr/>
            <p:nvPr/>
          </p:nvGrpSpPr>
          <p:grpSpPr>
            <a:xfrm>
              <a:off x="10277124" y="2409825"/>
              <a:ext cx="1724025" cy="1095375"/>
              <a:chOff x="10277124" y="2409825"/>
              <a:chExt cx="1724025" cy="1095375"/>
            </a:xfrm>
          </p:grpSpPr>
          <p:sp>
            <p:nvSpPr>
              <p:cNvPr id="20" name="Rectangle: Rounded Corners 19">
                <a:extLst>
                  <a:ext uri="{FF2B5EF4-FFF2-40B4-BE49-F238E27FC236}">
                    <a16:creationId xmlns:a16="http://schemas.microsoft.com/office/drawing/2014/main" id="{6D7579BA-0C21-AF20-3FE3-EDA8B5B801EB}"/>
                  </a:ext>
                </a:extLst>
              </p:cNvPr>
              <p:cNvSpPr/>
              <p:nvPr/>
            </p:nvSpPr>
            <p:spPr>
              <a:xfrm>
                <a:off x="10277124" y="2409825"/>
                <a:ext cx="1724025" cy="1095375"/>
              </a:xfrm>
              <a:prstGeom prst="roundRect">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1" name="TextBox 40">
                <a:extLst>
                  <a:ext uri="{FF2B5EF4-FFF2-40B4-BE49-F238E27FC236}">
                    <a16:creationId xmlns:a16="http://schemas.microsoft.com/office/drawing/2014/main" id="{D4E72674-946D-E631-33F8-BE279E1222A5}"/>
                  </a:ext>
                </a:extLst>
              </p:cNvPr>
              <p:cNvSpPr txBox="1"/>
              <p:nvPr/>
            </p:nvSpPr>
            <p:spPr>
              <a:xfrm>
                <a:off x="10294360" y="2695902"/>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KHUYẾN NGHỊ </a:t>
                </a:r>
              </a:p>
              <a:p>
                <a:pPr algn="ctr"/>
                <a:r>
                  <a:rPr lang="en-US" sz="1400" b="1" dirty="0">
                    <a:solidFill>
                      <a:schemeClr val="bg1"/>
                    </a:solidFill>
                    <a:latin typeface="Roboto" pitchFamily="2" charset="0"/>
                    <a:ea typeface="Roboto" pitchFamily="2" charset="0"/>
                  </a:rPr>
                  <a:t>KÝ SỐ</a:t>
                </a:r>
                <a:endParaRPr lang="vi-VN" sz="1400" b="1" dirty="0">
                  <a:solidFill>
                    <a:schemeClr val="bg1"/>
                  </a:solidFill>
                  <a:latin typeface="Roboto" pitchFamily="2" charset="0"/>
                  <a:ea typeface="Roboto" pitchFamily="2" charset="0"/>
                </a:endParaRPr>
              </a:p>
            </p:txBody>
          </p:sp>
        </p:grpSp>
      </p:grpSp>
      <p:grpSp>
        <p:nvGrpSpPr>
          <p:cNvPr id="69" name="Group 68">
            <a:extLst>
              <a:ext uri="{FF2B5EF4-FFF2-40B4-BE49-F238E27FC236}">
                <a16:creationId xmlns:a16="http://schemas.microsoft.com/office/drawing/2014/main" id="{1C62FFC9-0EF4-F127-1ABB-99934E51F385}"/>
              </a:ext>
            </a:extLst>
          </p:cNvPr>
          <p:cNvGrpSpPr/>
          <p:nvPr/>
        </p:nvGrpSpPr>
        <p:grpSpPr>
          <a:xfrm>
            <a:off x="5934668" y="3580009"/>
            <a:ext cx="1478940" cy="1275816"/>
            <a:chOff x="6357594" y="3718575"/>
            <a:chExt cx="1478940" cy="1275816"/>
          </a:xfrm>
        </p:grpSpPr>
        <p:grpSp>
          <p:nvGrpSpPr>
            <p:cNvPr id="49" name="Group 48">
              <a:extLst>
                <a:ext uri="{FF2B5EF4-FFF2-40B4-BE49-F238E27FC236}">
                  <a16:creationId xmlns:a16="http://schemas.microsoft.com/office/drawing/2014/main" id="{21978D1D-4E49-FA43-4A0E-FA7628041F52}"/>
                </a:ext>
              </a:extLst>
            </p:cNvPr>
            <p:cNvGrpSpPr/>
            <p:nvPr/>
          </p:nvGrpSpPr>
          <p:grpSpPr>
            <a:xfrm>
              <a:off x="6357594" y="3718575"/>
              <a:ext cx="1478940" cy="405899"/>
              <a:chOff x="6253333" y="3687251"/>
              <a:chExt cx="1478940" cy="405899"/>
            </a:xfrm>
          </p:grpSpPr>
          <p:sp>
            <p:nvSpPr>
              <p:cNvPr id="46" name="TextBox 45">
                <a:extLst>
                  <a:ext uri="{FF2B5EF4-FFF2-40B4-BE49-F238E27FC236}">
                    <a16:creationId xmlns:a16="http://schemas.microsoft.com/office/drawing/2014/main" id="{B946A274-E3B2-E0FA-D3A9-8B556C64DF6C}"/>
                  </a:ext>
                </a:extLst>
              </p:cNvPr>
              <p:cNvSpPr txBox="1"/>
              <p:nvPr/>
            </p:nvSpPr>
            <p:spPr>
              <a:xfrm>
                <a:off x="6641966" y="3736312"/>
                <a:ext cx="1090307" cy="307777"/>
              </a:xfrm>
              <a:prstGeom prst="rect">
                <a:avLst/>
              </a:prstGeom>
              <a:noFill/>
            </p:spPr>
            <p:txBody>
              <a:bodyPr wrap="square" rtlCol="0">
                <a:spAutoFit/>
              </a:bodyPr>
              <a:lstStyle/>
              <a:p>
                <a:r>
                  <a:rPr lang="en-US" sz="1400" dirty="0">
                    <a:latin typeface="Roboto" pitchFamily="2" charset="0"/>
                    <a:ea typeface="Roboto" pitchFamily="2" charset="0"/>
                  </a:rPr>
                  <a:t>Thấp</a:t>
                </a:r>
              </a:p>
            </p:txBody>
          </p:sp>
          <p:pic>
            <p:nvPicPr>
              <p:cNvPr id="48" name="Graphic 47" descr="Checkbox Checked with solid fill">
                <a:extLst>
                  <a:ext uri="{FF2B5EF4-FFF2-40B4-BE49-F238E27FC236}">
                    <a16:creationId xmlns:a16="http://schemas.microsoft.com/office/drawing/2014/main" id="{75B15227-4E6F-F55E-E5D8-3862F6ED889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53333" y="3687251"/>
                <a:ext cx="405899" cy="405899"/>
              </a:xfrm>
              <a:prstGeom prst="rect">
                <a:avLst/>
              </a:prstGeom>
            </p:spPr>
          </p:pic>
        </p:grpSp>
        <p:grpSp>
          <p:nvGrpSpPr>
            <p:cNvPr id="50" name="Group 49">
              <a:extLst>
                <a:ext uri="{FF2B5EF4-FFF2-40B4-BE49-F238E27FC236}">
                  <a16:creationId xmlns:a16="http://schemas.microsoft.com/office/drawing/2014/main" id="{48CC2429-5898-1C6F-6349-2213688A40C2}"/>
                </a:ext>
              </a:extLst>
            </p:cNvPr>
            <p:cNvGrpSpPr/>
            <p:nvPr/>
          </p:nvGrpSpPr>
          <p:grpSpPr>
            <a:xfrm>
              <a:off x="6357594" y="4153534"/>
              <a:ext cx="1478940" cy="405899"/>
              <a:chOff x="6253333" y="3687251"/>
              <a:chExt cx="1478940" cy="405899"/>
            </a:xfrm>
          </p:grpSpPr>
          <p:sp>
            <p:nvSpPr>
              <p:cNvPr id="51" name="TextBox 50">
                <a:extLst>
                  <a:ext uri="{FF2B5EF4-FFF2-40B4-BE49-F238E27FC236}">
                    <a16:creationId xmlns:a16="http://schemas.microsoft.com/office/drawing/2014/main" id="{CCFDFE8A-D726-D291-19D1-777E9ED2CEBD}"/>
                  </a:ext>
                </a:extLst>
              </p:cNvPr>
              <p:cNvSpPr txBox="1"/>
              <p:nvPr/>
            </p:nvSpPr>
            <p:spPr>
              <a:xfrm>
                <a:off x="6641966" y="3736312"/>
                <a:ext cx="1090307" cy="307777"/>
              </a:xfrm>
              <a:prstGeom prst="rect">
                <a:avLst/>
              </a:prstGeom>
              <a:noFill/>
            </p:spPr>
            <p:txBody>
              <a:bodyPr wrap="square" rtlCol="0">
                <a:spAutoFit/>
              </a:bodyPr>
              <a:lstStyle/>
              <a:p>
                <a:r>
                  <a:rPr lang="en-US" sz="1400" dirty="0">
                    <a:latin typeface="Roboto" pitchFamily="2" charset="0"/>
                    <a:ea typeface="Roboto" pitchFamily="2" charset="0"/>
                  </a:rPr>
                  <a:t>Trung bình</a:t>
                </a:r>
              </a:p>
            </p:txBody>
          </p:sp>
          <p:pic>
            <p:nvPicPr>
              <p:cNvPr id="52" name="Graphic 51" descr="Checkbox Checked with solid fill">
                <a:extLst>
                  <a:ext uri="{FF2B5EF4-FFF2-40B4-BE49-F238E27FC236}">
                    <a16:creationId xmlns:a16="http://schemas.microsoft.com/office/drawing/2014/main" id="{0AD2A2FF-0E69-59FE-31F5-7B6414522A3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53333" y="3687251"/>
                <a:ext cx="405899" cy="405899"/>
              </a:xfrm>
              <a:prstGeom prst="rect">
                <a:avLst/>
              </a:prstGeom>
            </p:spPr>
          </p:pic>
        </p:grpSp>
        <p:grpSp>
          <p:nvGrpSpPr>
            <p:cNvPr id="53" name="Group 52">
              <a:extLst>
                <a:ext uri="{FF2B5EF4-FFF2-40B4-BE49-F238E27FC236}">
                  <a16:creationId xmlns:a16="http://schemas.microsoft.com/office/drawing/2014/main" id="{33D224BA-82C9-EC55-7DDA-8E4EFCA99DEE}"/>
                </a:ext>
              </a:extLst>
            </p:cNvPr>
            <p:cNvGrpSpPr/>
            <p:nvPr/>
          </p:nvGrpSpPr>
          <p:grpSpPr>
            <a:xfrm>
              <a:off x="6357594" y="4588492"/>
              <a:ext cx="1478940" cy="405899"/>
              <a:chOff x="6253333" y="3687251"/>
              <a:chExt cx="1478940" cy="405899"/>
            </a:xfrm>
          </p:grpSpPr>
          <p:sp>
            <p:nvSpPr>
              <p:cNvPr id="54" name="TextBox 53">
                <a:extLst>
                  <a:ext uri="{FF2B5EF4-FFF2-40B4-BE49-F238E27FC236}">
                    <a16:creationId xmlns:a16="http://schemas.microsoft.com/office/drawing/2014/main" id="{6735E098-E903-0E5D-32CB-5AE20C52D4A9}"/>
                  </a:ext>
                </a:extLst>
              </p:cNvPr>
              <p:cNvSpPr txBox="1"/>
              <p:nvPr/>
            </p:nvSpPr>
            <p:spPr>
              <a:xfrm>
                <a:off x="6641966" y="3736312"/>
                <a:ext cx="1090307" cy="307777"/>
              </a:xfrm>
              <a:prstGeom prst="rect">
                <a:avLst/>
              </a:prstGeom>
              <a:noFill/>
            </p:spPr>
            <p:txBody>
              <a:bodyPr wrap="square" rtlCol="0">
                <a:spAutoFit/>
              </a:bodyPr>
              <a:lstStyle/>
              <a:p>
                <a:r>
                  <a:rPr lang="en-US" sz="1400" dirty="0">
                    <a:latin typeface="Roboto" pitchFamily="2" charset="0"/>
                    <a:ea typeface="Roboto" pitchFamily="2" charset="0"/>
                  </a:rPr>
                  <a:t>Cao</a:t>
                </a:r>
              </a:p>
            </p:txBody>
          </p:sp>
          <p:pic>
            <p:nvPicPr>
              <p:cNvPr id="55" name="Graphic 54" descr="Checkbox Checked with solid fill">
                <a:extLst>
                  <a:ext uri="{FF2B5EF4-FFF2-40B4-BE49-F238E27FC236}">
                    <a16:creationId xmlns:a16="http://schemas.microsoft.com/office/drawing/2014/main" id="{594AD900-A769-2448-D500-907F9982FB1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53333" y="3687251"/>
                <a:ext cx="405899" cy="405899"/>
              </a:xfrm>
              <a:prstGeom prst="rect">
                <a:avLst/>
              </a:prstGeom>
            </p:spPr>
          </p:pic>
        </p:grpSp>
      </p:grpSp>
      <p:grpSp>
        <p:nvGrpSpPr>
          <p:cNvPr id="70" name="Group 69">
            <a:extLst>
              <a:ext uri="{FF2B5EF4-FFF2-40B4-BE49-F238E27FC236}">
                <a16:creationId xmlns:a16="http://schemas.microsoft.com/office/drawing/2014/main" id="{9CDBC324-E0AF-46F9-F075-05FCE06C6AEB}"/>
              </a:ext>
            </a:extLst>
          </p:cNvPr>
          <p:cNvGrpSpPr/>
          <p:nvPr/>
        </p:nvGrpSpPr>
        <p:grpSpPr>
          <a:xfrm>
            <a:off x="9854198" y="3580009"/>
            <a:ext cx="2082260" cy="1759837"/>
            <a:chOff x="10181698" y="3669514"/>
            <a:chExt cx="2082260" cy="1759837"/>
          </a:xfrm>
        </p:grpSpPr>
        <p:grpSp>
          <p:nvGrpSpPr>
            <p:cNvPr id="56" name="Group 55">
              <a:extLst>
                <a:ext uri="{FF2B5EF4-FFF2-40B4-BE49-F238E27FC236}">
                  <a16:creationId xmlns:a16="http://schemas.microsoft.com/office/drawing/2014/main" id="{A53D2CB5-A9A6-3BB6-4DA4-C2D1146C6A33}"/>
                </a:ext>
              </a:extLst>
            </p:cNvPr>
            <p:cNvGrpSpPr/>
            <p:nvPr/>
          </p:nvGrpSpPr>
          <p:grpSpPr>
            <a:xfrm>
              <a:off x="10181698" y="3669514"/>
              <a:ext cx="1914876" cy="405899"/>
              <a:chOff x="6253333" y="3687251"/>
              <a:chExt cx="1914876" cy="405899"/>
            </a:xfrm>
          </p:grpSpPr>
          <p:sp>
            <p:nvSpPr>
              <p:cNvPr id="57" name="TextBox 56">
                <a:extLst>
                  <a:ext uri="{FF2B5EF4-FFF2-40B4-BE49-F238E27FC236}">
                    <a16:creationId xmlns:a16="http://schemas.microsoft.com/office/drawing/2014/main" id="{637DF3F5-DDF4-2C32-4A78-D4A738BA25BF}"/>
                  </a:ext>
                </a:extLst>
              </p:cNvPr>
              <p:cNvSpPr txBox="1"/>
              <p:nvPr/>
            </p:nvSpPr>
            <p:spPr>
              <a:xfrm>
                <a:off x="6641966" y="3736312"/>
                <a:ext cx="1526243" cy="307777"/>
              </a:xfrm>
              <a:prstGeom prst="rect">
                <a:avLst/>
              </a:prstGeom>
              <a:noFill/>
            </p:spPr>
            <p:txBody>
              <a:bodyPr wrap="square" rtlCol="0">
                <a:spAutoFit/>
              </a:bodyPr>
              <a:lstStyle/>
              <a:p>
                <a:r>
                  <a:rPr lang="en-US" sz="1400" dirty="0">
                    <a:latin typeface="Roboto" pitchFamily="2" charset="0"/>
                    <a:ea typeface="Roboto" pitchFamily="2" charset="0"/>
                  </a:rPr>
                  <a:t>Không cần ký số</a:t>
                </a:r>
              </a:p>
            </p:txBody>
          </p:sp>
          <p:pic>
            <p:nvPicPr>
              <p:cNvPr id="58" name="Graphic 57" descr="Checkbox Checked with solid fill">
                <a:extLst>
                  <a:ext uri="{FF2B5EF4-FFF2-40B4-BE49-F238E27FC236}">
                    <a16:creationId xmlns:a16="http://schemas.microsoft.com/office/drawing/2014/main" id="{1D5DF310-4E75-3022-C1EE-AF78247B081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53333" y="3687251"/>
                <a:ext cx="405899" cy="405899"/>
              </a:xfrm>
              <a:prstGeom prst="rect">
                <a:avLst/>
              </a:prstGeom>
            </p:spPr>
          </p:pic>
        </p:grpSp>
        <p:grpSp>
          <p:nvGrpSpPr>
            <p:cNvPr id="59" name="Group 58">
              <a:extLst>
                <a:ext uri="{FF2B5EF4-FFF2-40B4-BE49-F238E27FC236}">
                  <a16:creationId xmlns:a16="http://schemas.microsoft.com/office/drawing/2014/main" id="{E6702B0E-1611-4D94-61BA-87E0BE723B11}"/>
                </a:ext>
              </a:extLst>
            </p:cNvPr>
            <p:cNvGrpSpPr/>
            <p:nvPr/>
          </p:nvGrpSpPr>
          <p:grpSpPr>
            <a:xfrm>
              <a:off x="10181698" y="4120827"/>
              <a:ext cx="1914876" cy="405899"/>
              <a:chOff x="6253333" y="3687251"/>
              <a:chExt cx="1914876" cy="405899"/>
            </a:xfrm>
          </p:grpSpPr>
          <p:sp>
            <p:nvSpPr>
              <p:cNvPr id="60" name="TextBox 59">
                <a:extLst>
                  <a:ext uri="{FF2B5EF4-FFF2-40B4-BE49-F238E27FC236}">
                    <a16:creationId xmlns:a16="http://schemas.microsoft.com/office/drawing/2014/main" id="{D3855FEA-404B-763E-1E5B-6DF20C233B9B}"/>
                  </a:ext>
                </a:extLst>
              </p:cNvPr>
              <p:cNvSpPr txBox="1"/>
              <p:nvPr/>
            </p:nvSpPr>
            <p:spPr>
              <a:xfrm>
                <a:off x="6641966" y="3736312"/>
                <a:ext cx="1526243" cy="307777"/>
              </a:xfrm>
              <a:prstGeom prst="rect">
                <a:avLst/>
              </a:prstGeom>
              <a:noFill/>
            </p:spPr>
            <p:txBody>
              <a:bodyPr wrap="square" rtlCol="0">
                <a:spAutoFit/>
              </a:bodyPr>
              <a:lstStyle/>
              <a:p>
                <a:r>
                  <a:rPr lang="en-US" sz="1400" dirty="0">
                    <a:latin typeface="Roboto" pitchFamily="2" charset="0"/>
                    <a:ea typeface="Roboto" pitchFamily="2" charset="0"/>
                  </a:rPr>
                  <a:t>Có thể ký số</a:t>
                </a:r>
              </a:p>
            </p:txBody>
          </p:sp>
          <p:pic>
            <p:nvPicPr>
              <p:cNvPr id="61" name="Graphic 60" descr="Checkbox Checked with solid fill">
                <a:extLst>
                  <a:ext uri="{FF2B5EF4-FFF2-40B4-BE49-F238E27FC236}">
                    <a16:creationId xmlns:a16="http://schemas.microsoft.com/office/drawing/2014/main" id="{0EFC48CF-F54B-BF3A-E8C8-E26742C3AD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53333" y="3687251"/>
                <a:ext cx="405899" cy="405899"/>
              </a:xfrm>
              <a:prstGeom prst="rect">
                <a:avLst/>
              </a:prstGeom>
            </p:spPr>
          </p:pic>
        </p:grpSp>
        <p:grpSp>
          <p:nvGrpSpPr>
            <p:cNvPr id="62" name="Group 61">
              <a:extLst>
                <a:ext uri="{FF2B5EF4-FFF2-40B4-BE49-F238E27FC236}">
                  <a16:creationId xmlns:a16="http://schemas.microsoft.com/office/drawing/2014/main" id="{D86E7721-57F5-F9BE-2DC9-EE15005A4313}"/>
                </a:ext>
              </a:extLst>
            </p:cNvPr>
            <p:cNvGrpSpPr/>
            <p:nvPr/>
          </p:nvGrpSpPr>
          <p:grpSpPr>
            <a:xfrm>
              <a:off x="10181698" y="4572140"/>
              <a:ext cx="1914876" cy="405899"/>
              <a:chOff x="6253333" y="3687251"/>
              <a:chExt cx="1914876" cy="405899"/>
            </a:xfrm>
          </p:grpSpPr>
          <p:sp>
            <p:nvSpPr>
              <p:cNvPr id="63" name="TextBox 62">
                <a:extLst>
                  <a:ext uri="{FF2B5EF4-FFF2-40B4-BE49-F238E27FC236}">
                    <a16:creationId xmlns:a16="http://schemas.microsoft.com/office/drawing/2014/main" id="{6F9EEBFE-D832-7C28-088A-106A199AF151}"/>
                  </a:ext>
                </a:extLst>
              </p:cNvPr>
              <p:cNvSpPr txBox="1"/>
              <p:nvPr/>
            </p:nvSpPr>
            <p:spPr>
              <a:xfrm>
                <a:off x="6641966" y="3736312"/>
                <a:ext cx="1526243" cy="307777"/>
              </a:xfrm>
              <a:prstGeom prst="rect">
                <a:avLst/>
              </a:prstGeom>
              <a:noFill/>
            </p:spPr>
            <p:txBody>
              <a:bodyPr wrap="square" rtlCol="0">
                <a:spAutoFit/>
              </a:bodyPr>
              <a:lstStyle/>
              <a:p>
                <a:r>
                  <a:rPr lang="en-US" sz="1400" dirty="0">
                    <a:latin typeface="Roboto" pitchFamily="2" charset="0"/>
                    <a:ea typeface="Roboto" pitchFamily="2" charset="0"/>
                  </a:rPr>
                  <a:t>Cần ký số</a:t>
                </a:r>
              </a:p>
            </p:txBody>
          </p:sp>
          <p:pic>
            <p:nvPicPr>
              <p:cNvPr id="64" name="Graphic 63" descr="Checkbox Checked with solid fill">
                <a:extLst>
                  <a:ext uri="{FF2B5EF4-FFF2-40B4-BE49-F238E27FC236}">
                    <a16:creationId xmlns:a16="http://schemas.microsoft.com/office/drawing/2014/main" id="{D8E71B8C-957B-7D5F-761B-603F0D4A7A6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53333" y="3687251"/>
                <a:ext cx="405899" cy="405899"/>
              </a:xfrm>
              <a:prstGeom prst="rect">
                <a:avLst/>
              </a:prstGeom>
            </p:spPr>
          </p:pic>
        </p:grpSp>
        <p:grpSp>
          <p:nvGrpSpPr>
            <p:cNvPr id="65" name="Group 64">
              <a:extLst>
                <a:ext uri="{FF2B5EF4-FFF2-40B4-BE49-F238E27FC236}">
                  <a16:creationId xmlns:a16="http://schemas.microsoft.com/office/drawing/2014/main" id="{254842BF-B3BC-B95C-D517-AABD9DE78A62}"/>
                </a:ext>
              </a:extLst>
            </p:cNvPr>
            <p:cNvGrpSpPr/>
            <p:nvPr/>
          </p:nvGrpSpPr>
          <p:grpSpPr>
            <a:xfrm>
              <a:off x="10181698" y="5023452"/>
              <a:ext cx="2082260" cy="405899"/>
              <a:chOff x="6253333" y="3687251"/>
              <a:chExt cx="2082260" cy="405899"/>
            </a:xfrm>
          </p:grpSpPr>
          <p:sp>
            <p:nvSpPr>
              <p:cNvPr id="66" name="TextBox 65">
                <a:extLst>
                  <a:ext uri="{FF2B5EF4-FFF2-40B4-BE49-F238E27FC236}">
                    <a16:creationId xmlns:a16="http://schemas.microsoft.com/office/drawing/2014/main" id="{935697FC-61EC-15F3-646C-45CE18F336D4}"/>
                  </a:ext>
                </a:extLst>
              </p:cNvPr>
              <p:cNvSpPr txBox="1"/>
              <p:nvPr/>
            </p:nvSpPr>
            <p:spPr>
              <a:xfrm>
                <a:off x="6641966" y="3736312"/>
                <a:ext cx="1693627" cy="307777"/>
              </a:xfrm>
              <a:prstGeom prst="rect">
                <a:avLst/>
              </a:prstGeom>
              <a:noFill/>
            </p:spPr>
            <p:txBody>
              <a:bodyPr wrap="square" rtlCol="0">
                <a:spAutoFit/>
              </a:bodyPr>
              <a:lstStyle/>
              <a:p>
                <a:r>
                  <a:rPr lang="en-US" sz="1400" dirty="0">
                    <a:latin typeface="Roboto" pitchFamily="2" charset="0"/>
                    <a:ea typeface="Roboto" pitchFamily="2" charset="0"/>
                  </a:rPr>
                  <a:t>Khuyến nghị ký số</a:t>
                </a:r>
              </a:p>
            </p:txBody>
          </p:sp>
          <p:pic>
            <p:nvPicPr>
              <p:cNvPr id="67" name="Graphic 66" descr="Checkbox Checked with solid fill">
                <a:extLst>
                  <a:ext uri="{FF2B5EF4-FFF2-40B4-BE49-F238E27FC236}">
                    <a16:creationId xmlns:a16="http://schemas.microsoft.com/office/drawing/2014/main" id="{D9968513-818B-A457-B489-53D305DEEC4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53333" y="3687251"/>
                <a:ext cx="405899" cy="405899"/>
              </a:xfrm>
              <a:prstGeom prst="rect">
                <a:avLst/>
              </a:prstGeom>
            </p:spPr>
          </p:pic>
        </p:grpSp>
      </p:grpSp>
    </p:spTree>
    <p:extLst>
      <p:ext uri="{BB962C8B-B14F-4D97-AF65-F5344CB8AC3E}">
        <p14:creationId xmlns:p14="http://schemas.microsoft.com/office/powerpoint/2010/main" val="1161956611"/>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A3E88-2B79-E027-9EB5-F1102BCF8063}"/>
            </a:ext>
          </a:extLst>
        </p:cNvPr>
        <p:cNvGrpSpPr/>
        <p:nvPr/>
      </p:nvGrpSpPr>
      <p:grpSpPr>
        <a:xfrm>
          <a:off x="0" y="0"/>
          <a:ext cx="0" cy="0"/>
          <a:chOff x="0" y="0"/>
          <a:chExt cx="0" cy="0"/>
        </a:xfrm>
      </p:grpSpPr>
      <p:sp>
        <p:nvSpPr>
          <p:cNvPr id="15" name="Freeform: Shape 14">
            <a:extLst>
              <a:ext uri="{FF2B5EF4-FFF2-40B4-BE49-F238E27FC236}">
                <a16:creationId xmlns:a16="http://schemas.microsoft.com/office/drawing/2014/main" id="{BC60FA8B-1FBB-F936-212A-E0C46E61C840}"/>
              </a:ext>
            </a:extLst>
          </p:cNvPr>
          <p:cNvSpPr/>
          <p:nvPr/>
        </p:nvSpPr>
        <p:spPr>
          <a:xfrm rot="16200000">
            <a:off x="8554899" y="-1247185"/>
            <a:ext cx="1699226" cy="4175654"/>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Lst>
            <a:ahLst/>
            <a:cxnLst>
              <a:cxn ang="0">
                <a:pos x="connsiteX0" y="connsiteY0"/>
              </a:cxn>
              <a:cxn ang="0">
                <a:pos x="connsiteX1" y="connsiteY1"/>
              </a:cxn>
              <a:cxn ang="0">
                <a:pos x="connsiteX2" y="connsiteY2"/>
              </a:cxn>
              <a:cxn ang="0">
                <a:pos x="connsiteX3" y="connsiteY3"/>
              </a:cxn>
            </a:cxnLst>
            <a:rect l="l" t="t" r="r" b="b"/>
            <a:pathLst>
              <a:path w="4031673" h="8063346">
                <a:moveTo>
                  <a:pt x="4031673" y="0"/>
                </a:moveTo>
                <a:lnTo>
                  <a:pt x="4031673" y="8063346"/>
                </a:lnTo>
                <a:cubicBezTo>
                  <a:pt x="1805041" y="8063346"/>
                  <a:pt x="0" y="6258305"/>
                  <a:pt x="0" y="4031673"/>
                </a:cubicBezTo>
                <a:cubicBezTo>
                  <a:pt x="0" y="1805041"/>
                  <a:pt x="1805041" y="0"/>
                  <a:pt x="4031673" y="0"/>
                </a:cubicBez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grpSp>
        <p:nvGrpSpPr>
          <p:cNvPr id="20" name="Group 19">
            <a:extLst>
              <a:ext uri="{FF2B5EF4-FFF2-40B4-BE49-F238E27FC236}">
                <a16:creationId xmlns:a16="http://schemas.microsoft.com/office/drawing/2014/main" id="{67C2253D-F4EE-52C6-471F-3A6C5BB4B97A}"/>
              </a:ext>
            </a:extLst>
          </p:cNvPr>
          <p:cNvGrpSpPr/>
          <p:nvPr/>
        </p:nvGrpSpPr>
        <p:grpSpPr>
          <a:xfrm>
            <a:off x="2889853" y="4372357"/>
            <a:ext cx="3605791" cy="552448"/>
            <a:chOff x="2889853" y="3983072"/>
            <a:chExt cx="3605791" cy="552448"/>
          </a:xfrm>
        </p:grpSpPr>
        <p:sp>
          <p:nvSpPr>
            <p:cNvPr id="7" name="Rectangle: Rounded Corners 6">
              <a:extLst>
                <a:ext uri="{FF2B5EF4-FFF2-40B4-BE49-F238E27FC236}">
                  <a16:creationId xmlns:a16="http://schemas.microsoft.com/office/drawing/2014/main" id="{4AF87D28-FB00-59DF-8302-141342492A21}"/>
                </a:ext>
              </a:extLst>
            </p:cNvPr>
            <p:cNvSpPr/>
            <p:nvPr/>
          </p:nvSpPr>
          <p:spPr>
            <a:xfrm>
              <a:off x="2889853" y="3983072"/>
              <a:ext cx="3605791" cy="552448"/>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7" name="TextBox 76">
              <a:extLst>
                <a:ext uri="{FF2B5EF4-FFF2-40B4-BE49-F238E27FC236}">
                  <a16:creationId xmlns:a16="http://schemas.microsoft.com/office/drawing/2014/main" id="{534276A6-B733-3855-9476-706C0EE251EF}"/>
                </a:ext>
              </a:extLst>
            </p:cNvPr>
            <p:cNvSpPr txBox="1"/>
            <p:nvPr/>
          </p:nvSpPr>
          <p:spPr>
            <a:xfrm>
              <a:off x="3751798" y="3997686"/>
              <a:ext cx="2575065"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Tranh chấp về công nhận bằng cấp</a:t>
              </a:r>
              <a:endParaRPr lang="en-US" sz="1400" dirty="0">
                <a:solidFill>
                  <a:srgbClr val="0070C0"/>
                </a:solidFill>
                <a:latin typeface="Roboto" pitchFamily="2" charset="0"/>
                <a:ea typeface="Roboto" pitchFamily="2" charset="0"/>
              </a:endParaRPr>
            </a:p>
          </p:txBody>
        </p:sp>
      </p:grpSp>
      <p:grpSp>
        <p:nvGrpSpPr>
          <p:cNvPr id="13" name="Group 12">
            <a:extLst>
              <a:ext uri="{FF2B5EF4-FFF2-40B4-BE49-F238E27FC236}">
                <a16:creationId xmlns:a16="http://schemas.microsoft.com/office/drawing/2014/main" id="{D4D11786-1EA5-8529-C9BF-A33509163E08}"/>
              </a:ext>
            </a:extLst>
          </p:cNvPr>
          <p:cNvGrpSpPr/>
          <p:nvPr/>
        </p:nvGrpSpPr>
        <p:grpSpPr>
          <a:xfrm>
            <a:off x="2573660" y="5233839"/>
            <a:ext cx="3605791" cy="552448"/>
            <a:chOff x="2935785" y="4717812"/>
            <a:chExt cx="3605791" cy="552448"/>
          </a:xfrm>
        </p:grpSpPr>
        <p:sp>
          <p:nvSpPr>
            <p:cNvPr id="8" name="Rectangle: Rounded Corners 7">
              <a:extLst>
                <a:ext uri="{FF2B5EF4-FFF2-40B4-BE49-F238E27FC236}">
                  <a16:creationId xmlns:a16="http://schemas.microsoft.com/office/drawing/2014/main" id="{965EF0BE-57BC-7F2F-F803-E16312379C93}"/>
                </a:ext>
              </a:extLst>
            </p:cNvPr>
            <p:cNvSpPr/>
            <p:nvPr/>
          </p:nvSpPr>
          <p:spPr>
            <a:xfrm>
              <a:off x="2935785" y="4717812"/>
              <a:ext cx="3605791" cy="552448"/>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8" name="TextBox 77">
              <a:extLst>
                <a:ext uri="{FF2B5EF4-FFF2-40B4-BE49-F238E27FC236}">
                  <a16:creationId xmlns:a16="http://schemas.microsoft.com/office/drawing/2014/main" id="{40C89B6A-A636-A561-1D5B-31F9052BCD9A}"/>
                </a:ext>
              </a:extLst>
            </p:cNvPr>
            <p:cNvSpPr txBox="1"/>
            <p:nvPr/>
          </p:nvSpPr>
          <p:spPr>
            <a:xfrm>
              <a:off x="3821663" y="4732426"/>
              <a:ext cx="2575065"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Uy tín học thuật, nhưng ít rủi ro tài chính</a:t>
              </a:r>
              <a:endParaRPr lang="en-US" sz="1400" dirty="0">
                <a:solidFill>
                  <a:srgbClr val="0070C0"/>
                </a:solidFill>
                <a:latin typeface="Roboto" pitchFamily="2" charset="0"/>
                <a:ea typeface="Roboto" pitchFamily="2" charset="0"/>
              </a:endParaRPr>
            </a:p>
          </p:txBody>
        </p:sp>
      </p:grpSp>
      <p:grpSp>
        <p:nvGrpSpPr>
          <p:cNvPr id="12" name="Group 11">
            <a:extLst>
              <a:ext uri="{FF2B5EF4-FFF2-40B4-BE49-F238E27FC236}">
                <a16:creationId xmlns:a16="http://schemas.microsoft.com/office/drawing/2014/main" id="{C1B6EC1E-7B38-CAB9-041E-30C391946071}"/>
              </a:ext>
            </a:extLst>
          </p:cNvPr>
          <p:cNvGrpSpPr/>
          <p:nvPr/>
        </p:nvGrpSpPr>
        <p:grpSpPr>
          <a:xfrm>
            <a:off x="3119691" y="3566884"/>
            <a:ext cx="3605791" cy="552448"/>
            <a:chOff x="3119691" y="3245252"/>
            <a:chExt cx="3605791" cy="552448"/>
          </a:xfrm>
        </p:grpSpPr>
        <p:sp>
          <p:nvSpPr>
            <p:cNvPr id="6" name="Rectangle: Rounded Corners 5">
              <a:extLst>
                <a:ext uri="{FF2B5EF4-FFF2-40B4-BE49-F238E27FC236}">
                  <a16:creationId xmlns:a16="http://schemas.microsoft.com/office/drawing/2014/main" id="{93E15E1C-75AA-E5CD-446F-E4179450E2E2}"/>
                </a:ext>
              </a:extLst>
            </p:cNvPr>
            <p:cNvSpPr/>
            <p:nvPr/>
          </p:nvSpPr>
          <p:spPr>
            <a:xfrm>
              <a:off x="3119691" y="3245252"/>
              <a:ext cx="3605791" cy="552448"/>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2" name="TextBox 71">
              <a:extLst>
                <a:ext uri="{FF2B5EF4-FFF2-40B4-BE49-F238E27FC236}">
                  <a16:creationId xmlns:a16="http://schemas.microsoft.com/office/drawing/2014/main" id="{E502EF34-81B2-DE84-2CE8-7DD6FBB7A18B}"/>
                </a:ext>
              </a:extLst>
            </p:cNvPr>
            <p:cNvSpPr txBox="1"/>
            <p:nvPr/>
          </p:nvSpPr>
          <p:spPr>
            <a:xfrm>
              <a:off x="3835677" y="3367588"/>
              <a:ext cx="2575065" cy="307777"/>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Bảng điểm giả mạo, chỉnh sửa</a:t>
              </a:r>
              <a:endParaRPr lang="en-US" sz="1400" dirty="0">
                <a:solidFill>
                  <a:srgbClr val="0070C0"/>
                </a:solidFill>
                <a:latin typeface="Roboto" pitchFamily="2" charset="0"/>
                <a:ea typeface="Roboto" pitchFamily="2" charset="0"/>
              </a:endParaRPr>
            </a:p>
          </p:txBody>
        </p:sp>
      </p:grpSp>
      <p:grpSp>
        <p:nvGrpSpPr>
          <p:cNvPr id="10" name="Group 9">
            <a:extLst>
              <a:ext uri="{FF2B5EF4-FFF2-40B4-BE49-F238E27FC236}">
                <a16:creationId xmlns:a16="http://schemas.microsoft.com/office/drawing/2014/main" id="{13D2FDE2-8AD8-B9EE-C39D-471C5365EA89}"/>
              </a:ext>
            </a:extLst>
          </p:cNvPr>
          <p:cNvGrpSpPr/>
          <p:nvPr/>
        </p:nvGrpSpPr>
        <p:grpSpPr>
          <a:xfrm>
            <a:off x="2824686" y="2733407"/>
            <a:ext cx="3605791" cy="552448"/>
            <a:chOff x="2924269" y="2347156"/>
            <a:chExt cx="3605791" cy="552448"/>
          </a:xfrm>
        </p:grpSpPr>
        <p:sp>
          <p:nvSpPr>
            <p:cNvPr id="5" name="Rectangle: Rounded Corners 4">
              <a:extLst>
                <a:ext uri="{FF2B5EF4-FFF2-40B4-BE49-F238E27FC236}">
                  <a16:creationId xmlns:a16="http://schemas.microsoft.com/office/drawing/2014/main" id="{7BB23DE5-B888-5F7F-A8A4-0F59D077F45A}"/>
                </a:ext>
              </a:extLst>
            </p:cNvPr>
            <p:cNvSpPr/>
            <p:nvPr/>
          </p:nvSpPr>
          <p:spPr>
            <a:xfrm>
              <a:off x="2924269" y="2347156"/>
              <a:ext cx="3605791" cy="552448"/>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1" name="TextBox 70">
              <a:extLst>
                <a:ext uri="{FF2B5EF4-FFF2-40B4-BE49-F238E27FC236}">
                  <a16:creationId xmlns:a16="http://schemas.microsoft.com/office/drawing/2014/main" id="{56BFDDD4-8ADD-989E-C9C8-5F95E397EF48}"/>
                </a:ext>
              </a:extLst>
            </p:cNvPr>
            <p:cNvSpPr txBox="1"/>
            <p:nvPr/>
          </p:nvSpPr>
          <p:spPr>
            <a:xfrm>
              <a:off x="3875981" y="2361770"/>
              <a:ext cx="2575065"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Tranh chấp về đăng ký môn, học phí</a:t>
              </a:r>
              <a:r>
                <a:rPr lang="en-US" sz="1400" dirty="0">
                  <a:solidFill>
                    <a:srgbClr val="0070C0"/>
                  </a:solidFill>
                  <a:latin typeface="Roboto" pitchFamily="2" charset="0"/>
                  <a:ea typeface="Roboto" pitchFamily="2" charset="0"/>
                </a:rPr>
                <a:t> </a:t>
              </a:r>
            </a:p>
          </p:txBody>
        </p:sp>
      </p:grpSp>
      <p:sp>
        <p:nvSpPr>
          <p:cNvPr id="4" name="Freeform: Shape 3">
            <a:extLst>
              <a:ext uri="{FF2B5EF4-FFF2-40B4-BE49-F238E27FC236}">
                <a16:creationId xmlns:a16="http://schemas.microsoft.com/office/drawing/2014/main" id="{F8ABFB92-AD3F-AA4F-15E0-A2AB6DF204B5}"/>
              </a:ext>
            </a:extLst>
          </p:cNvPr>
          <p:cNvSpPr/>
          <p:nvPr/>
        </p:nvSpPr>
        <p:spPr>
          <a:xfrm rot="10800000">
            <a:off x="0" y="-524164"/>
            <a:ext cx="3520936" cy="7906327"/>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Lst>
            <a:ahLst/>
            <a:cxnLst>
              <a:cxn ang="0">
                <a:pos x="connsiteX0" y="connsiteY0"/>
              </a:cxn>
              <a:cxn ang="0">
                <a:pos x="connsiteX1" y="connsiteY1"/>
              </a:cxn>
              <a:cxn ang="0">
                <a:pos x="connsiteX2" y="connsiteY2"/>
              </a:cxn>
              <a:cxn ang="0">
                <a:pos x="connsiteX3" y="connsiteY3"/>
              </a:cxn>
            </a:cxnLst>
            <a:rect l="l" t="t" r="r" b="b"/>
            <a:pathLst>
              <a:path w="4031673" h="8063346">
                <a:moveTo>
                  <a:pt x="4031673" y="0"/>
                </a:moveTo>
                <a:lnTo>
                  <a:pt x="4031673" y="8063346"/>
                </a:lnTo>
                <a:cubicBezTo>
                  <a:pt x="1805041" y="8063346"/>
                  <a:pt x="0" y="6258305"/>
                  <a:pt x="0" y="4031673"/>
                </a:cubicBezTo>
                <a:cubicBezTo>
                  <a:pt x="0" y="1805041"/>
                  <a:pt x="1805041" y="0"/>
                  <a:pt x="4031673" y="0"/>
                </a:cubicBez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17" name="TextBox 16">
            <a:extLst>
              <a:ext uri="{FF2B5EF4-FFF2-40B4-BE49-F238E27FC236}">
                <a16:creationId xmlns:a16="http://schemas.microsoft.com/office/drawing/2014/main" id="{63022E2C-C90C-1401-0E4F-D511C292BE22}"/>
              </a:ext>
            </a:extLst>
          </p:cNvPr>
          <p:cNvSpPr txBox="1"/>
          <p:nvPr/>
        </p:nvSpPr>
        <p:spPr>
          <a:xfrm>
            <a:off x="197656" y="1422101"/>
            <a:ext cx="2267464" cy="1015663"/>
          </a:xfrm>
          <a:prstGeom prst="rect">
            <a:avLst/>
          </a:prstGeom>
          <a:noFill/>
        </p:spPr>
        <p:txBody>
          <a:bodyPr wrap="square" rtlCol="0">
            <a:spAutoFit/>
          </a:bodyPr>
          <a:lstStyle/>
          <a:p>
            <a:pPr algn="just"/>
            <a:r>
              <a:rPr lang="en-US" sz="3000" b="1" dirty="0">
                <a:solidFill>
                  <a:srgbClr val="0070C0"/>
                </a:solidFill>
                <a:latin typeface="Roboto" pitchFamily="2" charset="0"/>
                <a:ea typeface="Roboto" pitchFamily="2" charset="0"/>
              </a:rPr>
              <a:t>HỌC VỤ - </a:t>
            </a:r>
          </a:p>
          <a:p>
            <a:pPr algn="just"/>
            <a:r>
              <a:rPr lang="en-US" sz="3000" b="1" dirty="0">
                <a:solidFill>
                  <a:srgbClr val="0070C0"/>
                </a:solidFill>
                <a:latin typeface="Roboto" pitchFamily="2" charset="0"/>
                <a:ea typeface="Roboto" pitchFamily="2" charset="0"/>
              </a:rPr>
              <a:t>ĐÀO TẠO</a:t>
            </a:r>
            <a:endParaRPr lang="vi-VN" sz="3000" b="1" dirty="0">
              <a:solidFill>
                <a:srgbClr val="0070C0"/>
              </a:solidFill>
              <a:latin typeface="Roboto" pitchFamily="2" charset="0"/>
              <a:ea typeface="Roboto" pitchFamily="2" charset="0"/>
            </a:endParaRPr>
          </a:p>
        </p:txBody>
      </p:sp>
      <p:grpSp>
        <p:nvGrpSpPr>
          <p:cNvPr id="36" name="Group 35">
            <a:extLst>
              <a:ext uri="{FF2B5EF4-FFF2-40B4-BE49-F238E27FC236}">
                <a16:creationId xmlns:a16="http://schemas.microsoft.com/office/drawing/2014/main" id="{8D734EED-DF1D-0232-8383-CB749A615641}"/>
              </a:ext>
            </a:extLst>
          </p:cNvPr>
          <p:cNvGrpSpPr/>
          <p:nvPr/>
        </p:nvGrpSpPr>
        <p:grpSpPr>
          <a:xfrm>
            <a:off x="206419" y="2748021"/>
            <a:ext cx="3108098" cy="523220"/>
            <a:chOff x="225652" y="1175764"/>
            <a:chExt cx="3108098" cy="523220"/>
          </a:xfrm>
        </p:grpSpPr>
        <p:sp>
          <p:nvSpPr>
            <p:cNvPr id="37" name="TextBox 36">
              <a:extLst>
                <a:ext uri="{FF2B5EF4-FFF2-40B4-BE49-F238E27FC236}">
                  <a16:creationId xmlns:a16="http://schemas.microsoft.com/office/drawing/2014/main" id="{19007040-8CAB-F850-7494-523ECCC142FB}"/>
                </a:ext>
              </a:extLst>
            </p:cNvPr>
            <p:cNvSpPr txBox="1"/>
            <p:nvPr/>
          </p:nvSpPr>
          <p:spPr>
            <a:xfrm>
              <a:off x="530452" y="1175764"/>
              <a:ext cx="2803298" cy="523220"/>
            </a:xfrm>
            <a:prstGeom prst="rect">
              <a:avLst/>
            </a:prstGeom>
            <a:noFill/>
          </p:spPr>
          <p:txBody>
            <a:bodyPr wrap="square" rtlCol="0">
              <a:spAutoFit/>
            </a:bodyPr>
            <a:lstStyle/>
            <a:p>
              <a:r>
                <a:rPr lang="vi-VN" sz="1400" dirty="0">
                  <a:latin typeface="Roboto" pitchFamily="2" charset="0"/>
                  <a:ea typeface="Roboto" pitchFamily="2" charset="0"/>
                </a:rPr>
                <a:t>Đăng ký/hủy môn học ảnh hưởng học phí hoặc tiến độ tốt nghiệp</a:t>
              </a:r>
              <a:r>
                <a:rPr lang="en-US" sz="1400" dirty="0">
                  <a:latin typeface="Roboto" pitchFamily="2" charset="0"/>
                  <a:ea typeface="Roboto" pitchFamily="2" charset="0"/>
                </a:rPr>
                <a:t> </a:t>
              </a:r>
            </a:p>
          </p:txBody>
        </p:sp>
        <p:pic>
          <p:nvPicPr>
            <p:cNvPr id="38" name="Graphic 37" descr="Direction with solid fill">
              <a:extLst>
                <a:ext uri="{FF2B5EF4-FFF2-40B4-BE49-F238E27FC236}">
                  <a16:creationId xmlns:a16="http://schemas.microsoft.com/office/drawing/2014/main" id="{320FC336-50E8-2A6E-C33F-2B7EA7315AF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5652" y="1292669"/>
              <a:ext cx="304800" cy="304800"/>
            </a:xfrm>
            <a:prstGeom prst="rect">
              <a:avLst/>
            </a:prstGeom>
          </p:spPr>
        </p:pic>
      </p:grpSp>
      <p:grpSp>
        <p:nvGrpSpPr>
          <p:cNvPr id="22" name="Group 21">
            <a:extLst>
              <a:ext uri="{FF2B5EF4-FFF2-40B4-BE49-F238E27FC236}">
                <a16:creationId xmlns:a16="http://schemas.microsoft.com/office/drawing/2014/main" id="{AD1E3752-EF48-F639-543C-86D0B2BF7CEA}"/>
              </a:ext>
            </a:extLst>
          </p:cNvPr>
          <p:cNvGrpSpPr/>
          <p:nvPr/>
        </p:nvGrpSpPr>
        <p:grpSpPr>
          <a:xfrm>
            <a:off x="7704372" y="2798778"/>
            <a:ext cx="942975" cy="432000"/>
            <a:chOff x="7699859" y="2409493"/>
            <a:chExt cx="942975" cy="432000"/>
          </a:xfrm>
        </p:grpSpPr>
        <p:sp>
          <p:nvSpPr>
            <p:cNvPr id="58" name="Rectangle: Rounded Corners 57">
              <a:extLst>
                <a:ext uri="{FF2B5EF4-FFF2-40B4-BE49-F238E27FC236}">
                  <a16:creationId xmlns:a16="http://schemas.microsoft.com/office/drawing/2014/main" id="{5FE1DE5F-AA44-5B07-44BB-681D24C452F1}"/>
                </a:ext>
              </a:extLst>
            </p:cNvPr>
            <p:cNvSpPr/>
            <p:nvPr/>
          </p:nvSpPr>
          <p:spPr>
            <a:xfrm>
              <a:off x="7699859" y="2409493"/>
              <a:ext cx="942975" cy="432000"/>
            </a:xfrm>
            <a:prstGeom prst="roundRect">
              <a:avLst/>
            </a:prstGeom>
            <a:solidFill>
              <a:srgbClr val="FE49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9" name="TextBox 58">
              <a:extLst>
                <a:ext uri="{FF2B5EF4-FFF2-40B4-BE49-F238E27FC236}">
                  <a16:creationId xmlns:a16="http://schemas.microsoft.com/office/drawing/2014/main" id="{DBFADA9A-398D-867E-6E73-0C4D28B063ED}"/>
                </a:ext>
              </a:extLst>
            </p:cNvPr>
            <p:cNvSpPr txBox="1"/>
            <p:nvPr/>
          </p:nvSpPr>
          <p:spPr>
            <a:xfrm>
              <a:off x="7699859" y="2471605"/>
              <a:ext cx="942975"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Cao</a:t>
              </a:r>
              <a:endParaRPr lang="vi-VN" sz="1400" b="1" dirty="0">
                <a:solidFill>
                  <a:schemeClr val="bg1"/>
                </a:solidFill>
                <a:latin typeface="Roboto" pitchFamily="2" charset="0"/>
                <a:ea typeface="Roboto" pitchFamily="2" charset="0"/>
              </a:endParaRPr>
            </a:p>
          </p:txBody>
        </p:sp>
      </p:grpSp>
      <p:grpSp>
        <p:nvGrpSpPr>
          <p:cNvPr id="39" name="Group 38">
            <a:extLst>
              <a:ext uri="{FF2B5EF4-FFF2-40B4-BE49-F238E27FC236}">
                <a16:creationId xmlns:a16="http://schemas.microsoft.com/office/drawing/2014/main" id="{A79A64CF-22F7-32E0-E9DE-B8B9318BCB1D}"/>
              </a:ext>
            </a:extLst>
          </p:cNvPr>
          <p:cNvGrpSpPr/>
          <p:nvPr/>
        </p:nvGrpSpPr>
        <p:grpSpPr>
          <a:xfrm>
            <a:off x="206419" y="3581498"/>
            <a:ext cx="3108098" cy="523220"/>
            <a:chOff x="225652" y="1698984"/>
            <a:chExt cx="3108098" cy="523220"/>
          </a:xfrm>
        </p:grpSpPr>
        <p:sp>
          <p:nvSpPr>
            <p:cNvPr id="40" name="TextBox 39">
              <a:extLst>
                <a:ext uri="{FF2B5EF4-FFF2-40B4-BE49-F238E27FC236}">
                  <a16:creationId xmlns:a16="http://schemas.microsoft.com/office/drawing/2014/main" id="{FEA37784-5413-86BE-26A5-3487E9AC5A1A}"/>
                </a:ext>
              </a:extLst>
            </p:cNvPr>
            <p:cNvSpPr txBox="1"/>
            <p:nvPr/>
          </p:nvSpPr>
          <p:spPr>
            <a:xfrm>
              <a:off x="530452" y="1698984"/>
              <a:ext cx="2803298" cy="523220"/>
            </a:xfrm>
            <a:prstGeom prst="rect">
              <a:avLst/>
            </a:prstGeom>
            <a:noFill/>
          </p:spPr>
          <p:txBody>
            <a:bodyPr wrap="square" rtlCol="0">
              <a:spAutoFit/>
            </a:bodyPr>
            <a:lstStyle/>
            <a:p>
              <a:r>
                <a:rPr lang="vi-VN" sz="1400" dirty="0">
                  <a:latin typeface="Roboto" pitchFamily="2" charset="0"/>
                  <a:ea typeface="Roboto" pitchFamily="2" charset="0"/>
                </a:rPr>
                <a:t>Xác nhận bảng điểm điện tử gửi cơ quan/đơn vị ngoài trường</a:t>
              </a:r>
              <a:r>
                <a:rPr lang="en-US" sz="1400" dirty="0">
                  <a:latin typeface="Roboto" pitchFamily="2" charset="0"/>
                  <a:ea typeface="Roboto" pitchFamily="2" charset="0"/>
                </a:rPr>
                <a:t> </a:t>
              </a:r>
            </a:p>
          </p:txBody>
        </p:sp>
        <p:pic>
          <p:nvPicPr>
            <p:cNvPr id="41" name="Graphic 40" descr="Direction with solid fill">
              <a:extLst>
                <a:ext uri="{FF2B5EF4-FFF2-40B4-BE49-F238E27FC236}">
                  <a16:creationId xmlns:a16="http://schemas.microsoft.com/office/drawing/2014/main" id="{E846FF9E-DD8B-450A-D161-15C1845F40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5652" y="1758969"/>
              <a:ext cx="304800" cy="304800"/>
            </a:xfrm>
            <a:prstGeom prst="rect">
              <a:avLst/>
            </a:prstGeom>
          </p:spPr>
        </p:pic>
      </p:grpSp>
      <p:grpSp>
        <p:nvGrpSpPr>
          <p:cNvPr id="29" name="Group 28">
            <a:extLst>
              <a:ext uri="{FF2B5EF4-FFF2-40B4-BE49-F238E27FC236}">
                <a16:creationId xmlns:a16="http://schemas.microsoft.com/office/drawing/2014/main" id="{AFF46F56-A57F-8CD8-7879-3EE27578315A}"/>
              </a:ext>
            </a:extLst>
          </p:cNvPr>
          <p:cNvGrpSpPr/>
          <p:nvPr/>
        </p:nvGrpSpPr>
        <p:grpSpPr>
          <a:xfrm>
            <a:off x="206419" y="4414975"/>
            <a:ext cx="3133560" cy="523220"/>
            <a:chOff x="200190" y="2222204"/>
            <a:chExt cx="3133560" cy="523220"/>
          </a:xfrm>
        </p:grpSpPr>
        <p:sp>
          <p:nvSpPr>
            <p:cNvPr id="30" name="TextBox 29">
              <a:extLst>
                <a:ext uri="{FF2B5EF4-FFF2-40B4-BE49-F238E27FC236}">
                  <a16:creationId xmlns:a16="http://schemas.microsoft.com/office/drawing/2014/main" id="{F5F390C6-EBC6-25AF-73AE-6B756D9D8C91}"/>
                </a:ext>
              </a:extLst>
            </p:cNvPr>
            <p:cNvSpPr txBox="1"/>
            <p:nvPr/>
          </p:nvSpPr>
          <p:spPr>
            <a:xfrm>
              <a:off x="530452" y="2222204"/>
              <a:ext cx="2803298" cy="523220"/>
            </a:xfrm>
            <a:prstGeom prst="rect">
              <a:avLst/>
            </a:prstGeom>
            <a:noFill/>
          </p:spPr>
          <p:txBody>
            <a:bodyPr wrap="square" rtlCol="0">
              <a:spAutoFit/>
            </a:bodyPr>
            <a:lstStyle/>
            <a:p>
              <a:r>
                <a:rPr lang="vi-VN" sz="1400" dirty="0">
                  <a:latin typeface="Roboto" pitchFamily="2" charset="0"/>
                  <a:ea typeface="Roboto" pitchFamily="2" charset="0"/>
                </a:rPr>
                <a:t>Cam kết luận văn/đồ án (cam kết không đạo văn, nghiên cứu)</a:t>
              </a:r>
              <a:r>
                <a:rPr lang="en-US" sz="1400" dirty="0">
                  <a:latin typeface="Roboto" pitchFamily="2" charset="0"/>
                  <a:ea typeface="Roboto" pitchFamily="2" charset="0"/>
                </a:rPr>
                <a:t> </a:t>
              </a:r>
            </a:p>
          </p:txBody>
        </p:sp>
        <p:pic>
          <p:nvPicPr>
            <p:cNvPr id="31" name="Graphic 30" descr="Direction with solid fill">
              <a:extLst>
                <a:ext uri="{FF2B5EF4-FFF2-40B4-BE49-F238E27FC236}">
                  <a16:creationId xmlns:a16="http://schemas.microsoft.com/office/drawing/2014/main" id="{FE9155C2-5A98-E299-4896-3190796FF52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0190" y="2272481"/>
              <a:ext cx="304800" cy="304800"/>
            </a:xfrm>
            <a:prstGeom prst="rect">
              <a:avLst/>
            </a:prstGeom>
          </p:spPr>
        </p:pic>
      </p:grpSp>
      <p:grpSp>
        <p:nvGrpSpPr>
          <p:cNvPr id="56" name="Group 55">
            <a:extLst>
              <a:ext uri="{FF2B5EF4-FFF2-40B4-BE49-F238E27FC236}">
                <a16:creationId xmlns:a16="http://schemas.microsoft.com/office/drawing/2014/main" id="{DE6EF804-8915-7708-98EA-1EBC18A53F16}"/>
              </a:ext>
            </a:extLst>
          </p:cNvPr>
          <p:cNvGrpSpPr/>
          <p:nvPr/>
        </p:nvGrpSpPr>
        <p:grpSpPr>
          <a:xfrm>
            <a:off x="206419" y="5356175"/>
            <a:ext cx="3104802" cy="307777"/>
            <a:chOff x="206419" y="4776151"/>
            <a:chExt cx="3104802" cy="307777"/>
          </a:xfrm>
        </p:grpSpPr>
        <p:sp>
          <p:nvSpPr>
            <p:cNvPr id="54" name="TextBox 53">
              <a:extLst>
                <a:ext uri="{FF2B5EF4-FFF2-40B4-BE49-F238E27FC236}">
                  <a16:creationId xmlns:a16="http://schemas.microsoft.com/office/drawing/2014/main" id="{506E2F2F-004B-035B-08A8-EAD3BB591BAB}"/>
                </a:ext>
              </a:extLst>
            </p:cNvPr>
            <p:cNvSpPr txBox="1"/>
            <p:nvPr/>
          </p:nvSpPr>
          <p:spPr>
            <a:xfrm>
              <a:off x="507923" y="4776151"/>
              <a:ext cx="2803298" cy="307777"/>
            </a:xfrm>
            <a:prstGeom prst="rect">
              <a:avLst/>
            </a:prstGeom>
            <a:noFill/>
          </p:spPr>
          <p:txBody>
            <a:bodyPr wrap="square" rtlCol="0">
              <a:spAutoFit/>
            </a:bodyPr>
            <a:lstStyle/>
            <a:p>
              <a:r>
                <a:rPr lang="en-US" sz="1400" dirty="0">
                  <a:latin typeface="Roboto" pitchFamily="2" charset="0"/>
                  <a:ea typeface="Roboto" pitchFamily="2" charset="0"/>
                </a:rPr>
                <a:t>Đề nghị xếp tốt nghiệp</a:t>
              </a:r>
            </a:p>
          </p:txBody>
        </p:sp>
        <p:pic>
          <p:nvPicPr>
            <p:cNvPr id="55" name="Graphic 54" descr="Direction with solid fill">
              <a:extLst>
                <a:ext uri="{FF2B5EF4-FFF2-40B4-BE49-F238E27FC236}">
                  <a16:creationId xmlns:a16="http://schemas.microsoft.com/office/drawing/2014/main" id="{F8791029-DA87-A490-2EA6-AEDED6C711F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6419" y="4779128"/>
              <a:ext cx="304800" cy="304800"/>
            </a:xfrm>
            <a:prstGeom prst="rect">
              <a:avLst/>
            </a:prstGeom>
          </p:spPr>
        </p:pic>
      </p:grpSp>
      <p:grpSp>
        <p:nvGrpSpPr>
          <p:cNvPr id="21" name="Group 20">
            <a:extLst>
              <a:ext uri="{FF2B5EF4-FFF2-40B4-BE49-F238E27FC236}">
                <a16:creationId xmlns:a16="http://schemas.microsoft.com/office/drawing/2014/main" id="{8E3C054D-DAFC-D53F-80B8-D486C593C56C}"/>
              </a:ext>
            </a:extLst>
          </p:cNvPr>
          <p:cNvGrpSpPr/>
          <p:nvPr/>
        </p:nvGrpSpPr>
        <p:grpSpPr>
          <a:xfrm>
            <a:off x="7428042" y="5299210"/>
            <a:ext cx="1495634" cy="432000"/>
            <a:chOff x="7482360" y="4909925"/>
            <a:chExt cx="1495634" cy="432000"/>
          </a:xfrm>
        </p:grpSpPr>
        <p:sp>
          <p:nvSpPr>
            <p:cNvPr id="67" name="Rectangle: Rounded Corners 66">
              <a:extLst>
                <a:ext uri="{FF2B5EF4-FFF2-40B4-BE49-F238E27FC236}">
                  <a16:creationId xmlns:a16="http://schemas.microsoft.com/office/drawing/2014/main" id="{B001B248-AA9D-3F34-BF4D-2A76462C8894}"/>
                </a:ext>
              </a:extLst>
            </p:cNvPr>
            <p:cNvSpPr/>
            <p:nvPr/>
          </p:nvSpPr>
          <p:spPr>
            <a:xfrm>
              <a:off x="7482360" y="4909925"/>
              <a:ext cx="1495634" cy="432000"/>
            </a:xfrm>
            <a:prstGeom prst="roundRect">
              <a:avLst/>
            </a:prstGeom>
            <a:solidFill>
              <a:srgbClr val="FF9F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8" name="TextBox 67">
              <a:extLst>
                <a:ext uri="{FF2B5EF4-FFF2-40B4-BE49-F238E27FC236}">
                  <a16:creationId xmlns:a16="http://schemas.microsoft.com/office/drawing/2014/main" id="{3FDF1CFE-941C-A3F2-139D-1DB5DA7D9D49}"/>
                </a:ext>
              </a:extLst>
            </p:cNvPr>
            <p:cNvSpPr txBox="1"/>
            <p:nvPr/>
          </p:nvSpPr>
          <p:spPr>
            <a:xfrm>
              <a:off x="7482360" y="4972037"/>
              <a:ext cx="1495634"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Trung bình</a:t>
              </a:r>
              <a:endParaRPr lang="vi-VN" sz="1400" b="1" dirty="0">
                <a:solidFill>
                  <a:schemeClr val="bg1"/>
                </a:solidFill>
                <a:latin typeface="Roboto" pitchFamily="2" charset="0"/>
                <a:ea typeface="Roboto" pitchFamily="2" charset="0"/>
              </a:endParaRPr>
            </a:p>
          </p:txBody>
        </p:sp>
      </p:grpSp>
      <p:grpSp>
        <p:nvGrpSpPr>
          <p:cNvPr id="2" name="Group 1">
            <a:extLst>
              <a:ext uri="{FF2B5EF4-FFF2-40B4-BE49-F238E27FC236}">
                <a16:creationId xmlns:a16="http://schemas.microsoft.com/office/drawing/2014/main" id="{1755D22C-3A30-AA7D-5CFF-B6345E43BABB}"/>
              </a:ext>
            </a:extLst>
          </p:cNvPr>
          <p:cNvGrpSpPr/>
          <p:nvPr/>
        </p:nvGrpSpPr>
        <p:grpSpPr>
          <a:xfrm>
            <a:off x="2824686" y="1432520"/>
            <a:ext cx="8982075" cy="885772"/>
            <a:chOff x="2790825" y="1066800"/>
            <a:chExt cx="8982075" cy="885772"/>
          </a:xfrm>
        </p:grpSpPr>
        <p:sp>
          <p:nvSpPr>
            <p:cNvPr id="73" name="Rectangle: Rounded Corners 72">
              <a:extLst>
                <a:ext uri="{FF2B5EF4-FFF2-40B4-BE49-F238E27FC236}">
                  <a16:creationId xmlns:a16="http://schemas.microsoft.com/office/drawing/2014/main" id="{8BBD96CA-9507-9B33-D1B2-C1FC20BA3F8E}"/>
                </a:ext>
              </a:extLst>
            </p:cNvPr>
            <p:cNvSpPr/>
            <p:nvPr/>
          </p:nvSpPr>
          <p:spPr>
            <a:xfrm>
              <a:off x="4271818" y="1066800"/>
              <a:ext cx="1689553" cy="885772"/>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 name="Rectangle: Rounded Corners 8">
              <a:extLst>
                <a:ext uri="{FF2B5EF4-FFF2-40B4-BE49-F238E27FC236}">
                  <a16:creationId xmlns:a16="http://schemas.microsoft.com/office/drawing/2014/main" id="{AC41CA1C-BBAE-FF72-0AEA-C316345679D1}"/>
                </a:ext>
              </a:extLst>
            </p:cNvPr>
            <p:cNvSpPr/>
            <p:nvPr/>
          </p:nvSpPr>
          <p:spPr>
            <a:xfrm>
              <a:off x="2790825" y="1171575"/>
              <a:ext cx="8982075" cy="657225"/>
            </a:xfrm>
            <a:prstGeom prst="roundRect">
              <a:avLst>
                <a:gd name="adj" fmla="val 5000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4" name="TextBox 43">
              <a:extLst>
                <a:ext uri="{FF2B5EF4-FFF2-40B4-BE49-F238E27FC236}">
                  <a16:creationId xmlns:a16="http://schemas.microsoft.com/office/drawing/2014/main" id="{BD7FBA45-BED6-80BE-8A1B-0B6E40981ABD}"/>
                </a:ext>
              </a:extLst>
            </p:cNvPr>
            <p:cNvSpPr txBox="1"/>
            <p:nvPr/>
          </p:nvSpPr>
          <p:spPr>
            <a:xfrm>
              <a:off x="9633309" y="1238577"/>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KHUYẾN NGHỊ </a:t>
              </a:r>
            </a:p>
            <a:p>
              <a:pPr algn="ctr"/>
              <a:r>
                <a:rPr lang="en-US" sz="1400" b="1" dirty="0">
                  <a:solidFill>
                    <a:schemeClr val="bg1"/>
                  </a:solidFill>
                  <a:latin typeface="Roboto" pitchFamily="2" charset="0"/>
                  <a:ea typeface="Roboto" pitchFamily="2" charset="0"/>
                </a:rPr>
                <a:t>KÝ SỐ</a:t>
              </a:r>
              <a:endParaRPr lang="vi-VN" sz="1400" b="1" dirty="0">
                <a:solidFill>
                  <a:schemeClr val="bg1"/>
                </a:solidFill>
                <a:latin typeface="Roboto" pitchFamily="2" charset="0"/>
                <a:ea typeface="Roboto" pitchFamily="2" charset="0"/>
              </a:endParaRPr>
            </a:p>
          </p:txBody>
        </p:sp>
        <p:sp>
          <p:nvSpPr>
            <p:cNvPr id="42" name="TextBox 41">
              <a:extLst>
                <a:ext uri="{FF2B5EF4-FFF2-40B4-BE49-F238E27FC236}">
                  <a16:creationId xmlns:a16="http://schemas.microsoft.com/office/drawing/2014/main" id="{7060DC5A-1CB7-8B00-44D3-574EC1416DE5}"/>
                </a:ext>
              </a:extLst>
            </p:cNvPr>
            <p:cNvSpPr txBox="1"/>
            <p:nvPr/>
          </p:nvSpPr>
          <p:spPr>
            <a:xfrm>
              <a:off x="7331083" y="1238577"/>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MỨC ĐỘ </a:t>
              </a:r>
            </a:p>
            <a:p>
              <a:pPr algn="ctr"/>
              <a:r>
                <a:rPr lang="en-US" sz="1400" b="1" dirty="0">
                  <a:solidFill>
                    <a:schemeClr val="bg1"/>
                  </a:solidFill>
                  <a:latin typeface="Roboto" pitchFamily="2" charset="0"/>
                  <a:ea typeface="Roboto" pitchFamily="2" charset="0"/>
                </a:rPr>
                <a:t>QUAN TRỌNG</a:t>
              </a:r>
              <a:endParaRPr lang="vi-VN" sz="1400" b="1" dirty="0">
                <a:solidFill>
                  <a:schemeClr val="bg1"/>
                </a:solidFill>
                <a:latin typeface="Roboto" pitchFamily="2" charset="0"/>
                <a:ea typeface="Roboto" pitchFamily="2" charset="0"/>
              </a:endParaRPr>
            </a:p>
          </p:txBody>
        </p:sp>
        <p:sp>
          <p:nvSpPr>
            <p:cNvPr id="74" name="Rectangle: Rounded Corners 73">
              <a:extLst>
                <a:ext uri="{FF2B5EF4-FFF2-40B4-BE49-F238E27FC236}">
                  <a16:creationId xmlns:a16="http://schemas.microsoft.com/office/drawing/2014/main" id="{18A91FAE-8D44-F372-8CE3-FB6E118ACD53}"/>
                </a:ext>
              </a:extLst>
            </p:cNvPr>
            <p:cNvSpPr/>
            <p:nvPr/>
          </p:nvSpPr>
          <p:spPr>
            <a:xfrm>
              <a:off x="7326569" y="1066800"/>
              <a:ext cx="1689553" cy="885772"/>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5" name="Rectangle: Rounded Corners 74">
              <a:extLst>
                <a:ext uri="{FF2B5EF4-FFF2-40B4-BE49-F238E27FC236}">
                  <a16:creationId xmlns:a16="http://schemas.microsoft.com/office/drawing/2014/main" id="{C318377E-044A-2A21-4AFD-966886EA1B93}"/>
                </a:ext>
              </a:extLst>
            </p:cNvPr>
            <p:cNvSpPr/>
            <p:nvPr/>
          </p:nvSpPr>
          <p:spPr>
            <a:xfrm>
              <a:off x="9633307" y="1066800"/>
              <a:ext cx="1689553" cy="885772"/>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3" name="TextBox 42">
              <a:extLst>
                <a:ext uri="{FF2B5EF4-FFF2-40B4-BE49-F238E27FC236}">
                  <a16:creationId xmlns:a16="http://schemas.microsoft.com/office/drawing/2014/main" id="{7F3E3CE1-8236-5AF6-5156-1D6105D600E1}"/>
                </a:ext>
              </a:extLst>
            </p:cNvPr>
            <p:cNvSpPr txBox="1"/>
            <p:nvPr/>
          </p:nvSpPr>
          <p:spPr>
            <a:xfrm>
              <a:off x="4281451" y="1238577"/>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RỦI RO PHÁP LÝ/</a:t>
              </a:r>
            </a:p>
            <a:p>
              <a:pPr algn="ctr"/>
              <a:r>
                <a:rPr lang="en-US" sz="1400" b="1" dirty="0">
                  <a:solidFill>
                    <a:schemeClr val="bg1"/>
                  </a:solidFill>
                  <a:latin typeface="Roboto" pitchFamily="2" charset="0"/>
                  <a:ea typeface="Roboto" pitchFamily="2" charset="0"/>
                </a:rPr>
                <a:t>TÀI CHÍNH</a:t>
              </a:r>
              <a:endParaRPr lang="vi-VN" sz="1400" b="1" dirty="0">
                <a:solidFill>
                  <a:schemeClr val="bg1"/>
                </a:solidFill>
                <a:latin typeface="Roboto" pitchFamily="2" charset="0"/>
                <a:ea typeface="Roboto" pitchFamily="2" charset="0"/>
              </a:endParaRPr>
            </a:p>
          </p:txBody>
        </p:sp>
      </p:grpSp>
      <p:grpSp>
        <p:nvGrpSpPr>
          <p:cNvPr id="23" name="Group 22">
            <a:extLst>
              <a:ext uri="{FF2B5EF4-FFF2-40B4-BE49-F238E27FC236}">
                <a16:creationId xmlns:a16="http://schemas.microsoft.com/office/drawing/2014/main" id="{B8FDAD13-0AC9-1A85-B7DC-63DAF64C4A5C}"/>
              </a:ext>
            </a:extLst>
          </p:cNvPr>
          <p:cNvGrpSpPr/>
          <p:nvPr/>
        </p:nvGrpSpPr>
        <p:grpSpPr>
          <a:xfrm>
            <a:off x="7704372" y="3627108"/>
            <a:ext cx="942975" cy="432000"/>
            <a:chOff x="7699859" y="2409493"/>
            <a:chExt cx="942975" cy="432000"/>
          </a:xfrm>
        </p:grpSpPr>
        <p:sp>
          <p:nvSpPr>
            <p:cNvPr id="24" name="Rectangle: Rounded Corners 23">
              <a:extLst>
                <a:ext uri="{FF2B5EF4-FFF2-40B4-BE49-F238E27FC236}">
                  <a16:creationId xmlns:a16="http://schemas.microsoft.com/office/drawing/2014/main" id="{B82550F8-A1AA-92E7-30EE-C5682B066F4F}"/>
                </a:ext>
              </a:extLst>
            </p:cNvPr>
            <p:cNvSpPr/>
            <p:nvPr/>
          </p:nvSpPr>
          <p:spPr>
            <a:xfrm>
              <a:off x="7699859" y="2409493"/>
              <a:ext cx="942975" cy="432000"/>
            </a:xfrm>
            <a:prstGeom prst="roundRect">
              <a:avLst/>
            </a:prstGeom>
            <a:solidFill>
              <a:srgbClr val="FE49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5" name="TextBox 24">
              <a:extLst>
                <a:ext uri="{FF2B5EF4-FFF2-40B4-BE49-F238E27FC236}">
                  <a16:creationId xmlns:a16="http://schemas.microsoft.com/office/drawing/2014/main" id="{E0D20096-831A-4045-E674-ABDB095A6160}"/>
                </a:ext>
              </a:extLst>
            </p:cNvPr>
            <p:cNvSpPr txBox="1"/>
            <p:nvPr/>
          </p:nvSpPr>
          <p:spPr>
            <a:xfrm>
              <a:off x="7699859" y="2471605"/>
              <a:ext cx="942975"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Cao</a:t>
              </a:r>
              <a:endParaRPr lang="vi-VN" sz="1400" b="1" dirty="0">
                <a:solidFill>
                  <a:schemeClr val="bg1"/>
                </a:solidFill>
                <a:latin typeface="Roboto" pitchFamily="2" charset="0"/>
                <a:ea typeface="Roboto" pitchFamily="2" charset="0"/>
              </a:endParaRPr>
            </a:p>
          </p:txBody>
        </p:sp>
      </p:grpSp>
      <p:grpSp>
        <p:nvGrpSpPr>
          <p:cNvPr id="26" name="Group 25">
            <a:extLst>
              <a:ext uri="{FF2B5EF4-FFF2-40B4-BE49-F238E27FC236}">
                <a16:creationId xmlns:a16="http://schemas.microsoft.com/office/drawing/2014/main" id="{303ECEB6-6FC1-157C-22F8-B06A8BD8F5BD}"/>
              </a:ext>
            </a:extLst>
          </p:cNvPr>
          <p:cNvGrpSpPr/>
          <p:nvPr/>
        </p:nvGrpSpPr>
        <p:grpSpPr>
          <a:xfrm>
            <a:off x="7704372" y="4432104"/>
            <a:ext cx="942975" cy="432000"/>
            <a:chOff x="7699859" y="2409493"/>
            <a:chExt cx="942975" cy="432000"/>
          </a:xfrm>
        </p:grpSpPr>
        <p:sp>
          <p:nvSpPr>
            <p:cNvPr id="27" name="Rectangle: Rounded Corners 26">
              <a:extLst>
                <a:ext uri="{FF2B5EF4-FFF2-40B4-BE49-F238E27FC236}">
                  <a16:creationId xmlns:a16="http://schemas.microsoft.com/office/drawing/2014/main" id="{BA02810E-6089-E6D3-3ACC-B5EEF74E7AE0}"/>
                </a:ext>
              </a:extLst>
            </p:cNvPr>
            <p:cNvSpPr/>
            <p:nvPr/>
          </p:nvSpPr>
          <p:spPr>
            <a:xfrm>
              <a:off x="7699859" y="2409493"/>
              <a:ext cx="942975" cy="432000"/>
            </a:xfrm>
            <a:prstGeom prst="roundRect">
              <a:avLst/>
            </a:prstGeom>
            <a:solidFill>
              <a:srgbClr val="FE49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8" name="TextBox 27">
              <a:extLst>
                <a:ext uri="{FF2B5EF4-FFF2-40B4-BE49-F238E27FC236}">
                  <a16:creationId xmlns:a16="http://schemas.microsoft.com/office/drawing/2014/main" id="{ECEE09C0-E726-A955-46C8-CBC4F97E022F}"/>
                </a:ext>
              </a:extLst>
            </p:cNvPr>
            <p:cNvSpPr txBox="1"/>
            <p:nvPr/>
          </p:nvSpPr>
          <p:spPr>
            <a:xfrm>
              <a:off x="7699859" y="2471605"/>
              <a:ext cx="942975"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Cao</a:t>
              </a:r>
              <a:endParaRPr lang="vi-VN" sz="1400" b="1" dirty="0">
                <a:solidFill>
                  <a:schemeClr val="bg1"/>
                </a:solidFill>
                <a:latin typeface="Roboto" pitchFamily="2" charset="0"/>
                <a:ea typeface="Roboto" pitchFamily="2" charset="0"/>
              </a:endParaRPr>
            </a:p>
          </p:txBody>
        </p:sp>
      </p:grpSp>
      <p:grpSp>
        <p:nvGrpSpPr>
          <p:cNvPr id="80" name="Group 79">
            <a:extLst>
              <a:ext uri="{FF2B5EF4-FFF2-40B4-BE49-F238E27FC236}">
                <a16:creationId xmlns:a16="http://schemas.microsoft.com/office/drawing/2014/main" id="{C3904D29-C186-27B0-B013-4CCB036CCD4B}"/>
              </a:ext>
            </a:extLst>
          </p:cNvPr>
          <p:cNvGrpSpPr/>
          <p:nvPr/>
        </p:nvGrpSpPr>
        <p:grpSpPr>
          <a:xfrm>
            <a:off x="9633307" y="2763444"/>
            <a:ext cx="1776028" cy="492374"/>
            <a:chOff x="9260146" y="2380784"/>
            <a:chExt cx="1776028" cy="492374"/>
          </a:xfrm>
        </p:grpSpPr>
        <p:sp>
          <p:nvSpPr>
            <p:cNvPr id="19" name="Rectangle: Rounded Corners 18">
              <a:extLst>
                <a:ext uri="{FF2B5EF4-FFF2-40B4-BE49-F238E27FC236}">
                  <a16:creationId xmlns:a16="http://schemas.microsoft.com/office/drawing/2014/main" id="{D308E500-A789-DC4C-3049-0E50AC007FF4}"/>
                </a:ext>
              </a:extLst>
            </p:cNvPr>
            <p:cNvSpPr/>
            <p:nvPr/>
          </p:nvSpPr>
          <p:spPr>
            <a:xfrm>
              <a:off x="9260146" y="2380784"/>
              <a:ext cx="1776028" cy="492374"/>
            </a:xfrm>
            <a:prstGeom prst="roundRect">
              <a:avLst>
                <a:gd name="adj" fmla="val 50000"/>
              </a:avLst>
            </a:prstGeom>
            <a:solidFill>
              <a:srgbClr val="03FE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79" name="TextBox 78">
              <a:extLst>
                <a:ext uri="{FF2B5EF4-FFF2-40B4-BE49-F238E27FC236}">
                  <a16:creationId xmlns:a16="http://schemas.microsoft.com/office/drawing/2014/main" id="{7855E4DC-89F5-5E9D-2AD5-B006CCA1A0FF}"/>
                </a:ext>
              </a:extLst>
            </p:cNvPr>
            <p:cNvSpPr txBox="1"/>
            <p:nvPr/>
          </p:nvSpPr>
          <p:spPr>
            <a:xfrm>
              <a:off x="9310455" y="2473083"/>
              <a:ext cx="1675411"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Cần ký số</a:t>
              </a:r>
              <a:endParaRPr lang="vi-VN" sz="1400" b="1" dirty="0">
                <a:solidFill>
                  <a:schemeClr val="bg1"/>
                </a:solidFill>
                <a:latin typeface="Roboto" pitchFamily="2" charset="0"/>
                <a:ea typeface="Roboto" pitchFamily="2" charset="0"/>
              </a:endParaRPr>
            </a:p>
          </p:txBody>
        </p:sp>
      </p:grpSp>
      <p:grpSp>
        <p:nvGrpSpPr>
          <p:cNvPr id="81" name="Group 80">
            <a:extLst>
              <a:ext uri="{FF2B5EF4-FFF2-40B4-BE49-F238E27FC236}">
                <a16:creationId xmlns:a16="http://schemas.microsoft.com/office/drawing/2014/main" id="{FBCF75B8-5165-06BD-9980-78D30840FEE9}"/>
              </a:ext>
            </a:extLst>
          </p:cNvPr>
          <p:cNvGrpSpPr/>
          <p:nvPr/>
        </p:nvGrpSpPr>
        <p:grpSpPr>
          <a:xfrm>
            <a:off x="9683616" y="5270454"/>
            <a:ext cx="1776028" cy="492374"/>
            <a:chOff x="9260146" y="2380784"/>
            <a:chExt cx="1776028" cy="492374"/>
          </a:xfrm>
        </p:grpSpPr>
        <p:sp>
          <p:nvSpPr>
            <p:cNvPr id="82" name="Rectangle: Rounded Corners 81">
              <a:extLst>
                <a:ext uri="{FF2B5EF4-FFF2-40B4-BE49-F238E27FC236}">
                  <a16:creationId xmlns:a16="http://schemas.microsoft.com/office/drawing/2014/main" id="{78B52C99-BB85-6597-A4FE-EDFBBD5715E3}"/>
                </a:ext>
              </a:extLst>
            </p:cNvPr>
            <p:cNvSpPr/>
            <p:nvPr/>
          </p:nvSpPr>
          <p:spPr>
            <a:xfrm>
              <a:off x="9260146" y="2380784"/>
              <a:ext cx="1776028" cy="492374"/>
            </a:xfrm>
            <a:prstGeom prst="roundRect">
              <a:avLst>
                <a:gd name="adj" fmla="val 50000"/>
              </a:avLst>
            </a:prstGeom>
            <a:solidFill>
              <a:srgbClr val="008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3" name="TextBox 82">
              <a:extLst>
                <a:ext uri="{FF2B5EF4-FFF2-40B4-BE49-F238E27FC236}">
                  <a16:creationId xmlns:a16="http://schemas.microsoft.com/office/drawing/2014/main" id="{D860E565-6AF8-BEBD-FA4D-CDE83F427815}"/>
                </a:ext>
              </a:extLst>
            </p:cNvPr>
            <p:cNvSpPr txBox="1"/>
            <p:nvPr/>
          </p:nvSpPr>
          <p:spPr>
            <a:xfrm>
              <a:off x="9310455" y="2473083"/>
              <a:ext cx="1675411"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Có thể ký số</a:t>
              </a:r>
              <a:endParaRPr lang="vi-VN" sz="1400" b="1" dirty="0">
                <a:solidFill>
                  <a:schemeClr val="bg1"/>
                </a:solidFill>
                <a:latin typeface="Roboto" pitchFamily="2" charset="0"/>
                <a:ea typeface="Roboto" pitchFamily="2" charset="0"/>
              </a:endParaRPr>
            </a:p>
          </p:txBody>
        </p:sp>
      </p:grpSp>
      <p:grpSp>
        <p:nvGrpSpPr>
          <p:cNvPr id="84" name="Group 83">
            <a:extLst>
              <a:ext uri="{FF2B5EF4-FFF2-40B4-BE49-F238E27FC236}">
                <a16:creationId xmlns:a16="http://schemas.microsoft.com/office/drawing/2014/main" id="{E7E00818-11FC-7547-ACBC-013E34525B04}"/>
              </a:ext>
            </a:extLst>
          </p:cNvPr>
          <p:cNvGrpSpPr/>
          <p:nvPr/>
        </p:nvGrpSpPr>
        <p:grpSpPr>
          <a:xfrm>
            <a:off x="9633307" y="3596921"/>
            <a:ext cx="1776028" cy="492374"/>
            <a:chOff x="9260146" y="2380784"/>
            <a:chExt cx="1776028" cy="492374"/>
          </a:xfrm>
        </p:grpSpPr>
        <p:sp>
          <p:nvSpPr>
            <p:cNvPr id="85" name="Rectangle: Rounded Corners 84">
              <a:extLst>
                <a:ext uri="{FF2B5EF4-FFF2-40B4-BE49-F238E27FC236}">
                  <a16:creationId xmlns:a16="http://schemas.microsoft.com/office/drawing/2014/main" id="{B26D54E7-69E9-689F-85C3-B5E3CE1C5821}"/>
                </a:ext>
              </a:extLst>
            </p:cNvPr>
            <p:cNvSpPr/>
            <p:nvPr/>
          </p:nvSpPr>
          <p:spPr>
            <a:xfrm>
              <a:off x="9260146" y="2380784"/>
              <a:ext cx="1776028" cy="492374"/>
            </a:xfrm>
            <a:prstGeom prst="roundRect">
              <a:avLst>
                <a:gd name="adj" fmla="val 50000"/>
              </a:avLst>
            </a:prstGeom>
            <a:solidFill>
              <a:srgbClr val="03FE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6" name="TextBox 85">
              <a:extLst>
                <a:ext uri="{FF2B5EF4-FFF2-40B4-BE49-F238E27FC236}">
                  <a16:creationId xmlns:a16="http://schemas.microsoft.com/office/drawing/2014/main" id="{D1F7A8F8-84A8-721F-8AB4-FA1A0EA47A6F}"/>
                </a:ext>
              </a:extLst>
            </p:cNvPr>
            <p:cNvSpPr txBox="1"/>
            <p:nvPr/>
          </p:nvSpPr>
          <p:spPr>
            <a:xfrm>
              <a:off x="9310455" y="2473083"/>
              <a:ext cx="1675411"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Cần ký số</a:t>
              </a:r>
              <a:endParaRPr lang="vi-VN" sz="1400" b="1" dirty="0">
                <a:solidFill>
                  <a:schemeClr val="bg1"/>
                </a:solidFill>
                <a:latin typeface="Roboto" pitchFamily="2" charset="0"/>
                <a:ea typeface="Roboto" pitchFamily="2" charset="0"/>
              </a:endParaRPr>
            </a:p>
          </p:txBody>
        </p:sp>
      </p:grpSp>
      <p:grpSp>
        <p:nvGrpSpPr>
          <p:cNvPr id="87" name="Group 86">
            <a:extLst>
              <a:ext uri="{FF2B5EF4-FFF2-40B4-BE49-F238E27FC236}">
                <a16:creationId xmlns:a16="http://schemas.microsoft.com/office/drawing/2014/main" id="{6D8AB3C6-E3CA-1516-165C-0E7AE0B60758}"/>
              </a:ext>
            </a:extLst>
          </p:cNvPr>
          <p:cNvGrpSpPr/>
          <p:nvPr/>
        </p:nvGrpSpPr>
        <p:grpSpPr>
          <a:xfrm>
            <a:off x="9683616" y="4401917"/>
            <a:ext cx="1776028" cy="492374"/>
            <a:chOff x="9260146" y="2380784"/>
            <a:chExt cx="1776028" cy="492374"/>
          </a:xfrm>
        </p:grpSpPr>
        <p:sp>
          <p:nvSpPr>
            <p:cNvPr id="88" name="Rectangle: Rounded Corners 87">
              <a:extLst>
                <a:ext uri="{FF2B5EF4-FFF2-40B4-BE49-F238E27FC236}">
                  <a16:creationId xmlns:a16="http://schemas.microsoft.com/office/drawing/2014/main" id="{EF29AE3A-73D2-4D85-7AE5-87C8F9AD544E}"/>
                </a:ext>
              </a:extLst>
            </p:cNvPr>
            <p:cNvSpPr/>
            <p:nvPr/>
          </p:nvSpPr>
          <p:spPr>
            <a:xfrm>
              <a:off x="9260146" y="2380784"/>
              <a:ext cx="1776028" cy="492374"/>
            </a:xfrm>
            <a:prstGeom prst="roundRect">
              <a:avLst>
                <a:gd name="adj" fmla="val 50000"/>
              </a:avLst>
            </a:prstGeom>
            <a:solidFill>
              <a:srgbClr val="03FE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9" name="TextBox 88">
              <a:extLst>
                <a:ext uri="{FF2B5EF4-FFF2-40B4-BE49-F238E27FC236}">
                  <a16:creationId xmlns:a16="http://schemas.microsoft.com/office/drawing/2014/main" id="{DBD1A085-ED7E-56EE-E15C-BBB685F033AA}"/>
                </a:ext>
              </a:extLst>
            </p:cNvPr>
            <p:cNvSpPr txBox="1"/>
            <p:nvPr/>
          </p:nvSpPr>
          <p:spPr>
            <a:xfrm>
              <a:off x="9310455" y="2473083"/>
              <a:ext cx="1675411"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Cần ký số</a:t>
              </a:r>
              <a:endParaRPr lang="vi-VN" sz="1400" b="1" dirty="0">
                <a:solidFill>
                  <a:schemeClr val="bg1"/>
                </a:solidFill>
                <a:latin typeface="Roboto" pitchFamily="2" charset="0"/>
                <a:ea typeface="Roboto" pitchFamily="2" charset="0"/>
              </a:endParaRPr>
            </a:p>
          </p:txBody>
        </p:sp>
      </p:grpSp>
      <p:sp>
        <p:nvSpPr>
          <p:cNvPr id="3" name="TextBox 2">
            <a:extLst>
              <a:ext uri="{FF2B5EF4-FFF2-40B4-BE49-F238E27FC236}">
                <a16:creationId xmlns:a16="http://schemas.microsoft.com/office/drawing/2014/main" id="{B1301A4A-B8FE-8204-11BE-EF6AC5196CA0}"/>
              </a:ext>
            </a:extLst>
          </p:cNvPr>
          <p:cNvSpPr txBox="1"/>
          <p:nvPr/>
        </p:nvSpPr>
        <p:spPr>
          <a:xfrm>
            <a:off x="155046" y="773369"/>
            <a:ext cx="2267464" cy="553998"/>
          </a:xfrm>
          <a:prstGeom prst="rect">
            <a:avLst/>
          </a:prstGeom>
          <a:noFill/>
        </p:spPr>
        <p:txBody>
          <a:bodyPr wrap="square" rtlCol="0">
            <a:spAutoFit/>
          </a:bodyPr>
          <a:lstStyle/>
          <a:p>
            <a:pPr algn="just"/>
            <a:r>
              <a:rPr lang="en-US" sz="3000" b="1" dirty="0">
                <a:solidFill>
                  <a:schemeClr val="bg2">
                    <a:lumMod val="25000"/>
                  </a:schemeClr>
                </a:solidFill>
                <a:latin typeface="Roboto" pitchFamily="2" charset="0"/>
                <a:ea typeface="Roboto" pitchFamily="2" charset="0"/>
              </a:rPr>
              <a:t>NGHIỆP VỤ</a:t>
            </a:r>
          </a:p>
        </p:txBody>
      </p:sp>
      <p:sp>
        <p:nvSpPr>
          <p:cNvPr id="14" name="TextBox 13">
            <a:extLst>
              <a:ext uri="{FF2B5EF4-FFF2-40B4-BE49-F238E27FC236}">
                <a16:creationId xmlns:a16="http://schemas.microsoft.com/office/drawing/2014/main" id="{3F4B7463-C941-C534-374B-B07C53635784}"/>
              </a:ext>
            </a:extLst>
          </p:cNvPr>
          <p:cNvSpPr txBox="1"/>
          <p:nvPr/>
        </p:nvSpPr>
        <p:spPr>
          <a:xfrm>
            <a:off x="7982890" y="585219"/>
            <a:ext cx="3300834" cy="553998"/>
          </a:xfrm>
          <a:prstGeom prst="rect">
            <a:avLst/>
          </a:prstGeom>
          <a:noFill/>
        </p:spPr>
        <p:txBody>
          <a:bodyPr wrap="square" rtlCol="0">
            <a:spAutoFit/>
          </a:bodyPr>
          <a:lstStyle/>
          <a:p>
            <a:pPr algn="just"/>
            <a:r>
              <a:rPr lang="en-US" sz="3000" b="1" dirty="0">
                <a:solidFill>
                  <a:schemeClr val="bg2">
                    <a:lumMod val="10000"/>
                  </a:schemeClr>
                </a:solidFill>
                <a:latin typeface="Roboto" pitchFamily="2" charset="0"/>
                <a:ea typeface="Roboto" pitchFamily="2" charset="0"/>
              </a:rPr>
              <a:t>NHU CẦU KÝ SỐ</a:t>
            </a:r>
          </a:p>
        </p:txBody>
      </p:sp>
    </p:spTree>
    <p:extLst>
      <p:ext uri="{BB962C8B-B14F-4D97-AF65-F5344CB8AC3E}">
        <p14:creationId xmlns:p14="http://schemas.microsoft.com/office/powerpoint/2010/main" val="250784999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0-#ppt_w/2"/>
                                          </p:val>
                                        </p:tav>
                                        <p:tav tm="100000">
                                          <p:val>
                                            <p:strVal val="#ppt_x"/>
                                          </p:val>
                                        </p:tav>
                                      </p:tavLst>
                                    </p:anim>
                                    <p:anim calcmode="lin" valueType="num">
                                      <p:cBhvr additive="base">
                                        <p:cTn id="12" dur="1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1250" fill="hold"/>
                                        <p:tgtEl>
                                          <p:spTgt spid="20"/>
                                        </p:tgtEl>
                                        <p:attrNameLst>
                                          <p:attrName>ppt_x</p:attrName>
                                        </p:attrNameLst>
                                      </p:cBhvr>
                                      <p:tavLst>
                                        <p:tav tm="0">
                                          <p:val>
                                            <p:strVal val="0-#ppt_w/2"/>
                                          </p:val>
                                        </p:tav>
                                        <p:tav tm="100000">
                                          <p:val>
                                            <p:strVal val="#ppt_x"/>
                                          </p:val>
                                        </p:tav>
                                      </p:tavLst>
                                    </p:anim>
                                    <p:anim calcmode="lin" valueType="num">
                                      <p:cBhvr additive="base">
                                        <p:cTn id="16" dur="1250" fill="hold"/>
                                        <p:tgtEl>
                                          <p:spTgt spid="2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1500" fill="hold"/>
                                        <p:tgtEl>
                                          <p:spTgt spid="13"/>
                                        </p:tgtEl>
                                        <p:attrNameLst>
                                          <p:attrName>ppt_x</p:attrName>
                                        </p:attrNameLst>
                                      </p:cBhvr>
                                      <p:tavLst>
                                        <p:tav tm="0">
                                          <p:val>
                                            <p:strVal val="0-#ppt_w/2"/>
                                          </p:val>
                                        </p:tav>
                                        <p:tav tm="100000">
                                          <p:val>
                                            <p:strVal val="#ppt_x"/>
                                          </p:val>
                                        </p:tav>
                                      </p:tavLst>
                                    </p:anim>
                                    <p:anim calcmode="lin" valueType="num">
                                      <p:cBhvr additive="base">
                                        <p:cTn id="20" dur="1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750"/>
                                        <p:tgtEl>
                                          <p:spTgt spid="10"/>
                                        </p:tgtEl>
                                      </p:cBhvr>
                                    </p:animEffect>
                                    <p:anim calcmode="lin" valueType="num">
                                      <p:cBhvr>
                                        <p:cTn id="26" dur="750" fill="hold"/>
                                        <p:tgtEl>
                                          <p:spTgt spid="10"/>
                                        </p:tgtEl>
                                        <p:attrNameLst>
                                          <p:attrName>ppt_x</p:attrName>
                                        </p:attrNameLst>
                                      </p:cBhvr>
                                      <p:tavLst>
                                        <p:tav tm="0">
                                          <p:val>
                                            <p:strVal val="#ppt_x"/>
                                          </p:val>
                                        </p:tav>
                                        <p:tav tm="100000">
                                          <p:val>
                                            <p:strVal val="#ppt_x"/>
                                          </p:val>
                                        </p:tav>
                                      </p:tavLst>
                                    </p:anim>
                                    <p:anim calcmode="lin" valueType="num">
                                      <p:cBhvr>
                                        <p:cTn id="27" dur="750" fill="hold"/>
                                        <p:tgtEl>
                                          <p:spTgt spid="10"/>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750"/>
                                        <p:tgtEl>
                                          <p:spTgt spid="22"/>
                                        </p:tgtEl>
                                      </p:cBhvr>
                                    </p:animEffect>
                                    <p:anim calcmode="lin" valueType="num">
                                      <p:cBhvr>
                                        <p:cTn id="31" dur="750" fill="hold"/>
                                        <p:tgtEl>
                                          <p:spTgt spid="22"/>
                                        </p:tgtEl>
                                        <p:attrNameLst>
                                          <p:attrName>ppt_x</p:attrName>
                                        </p:attrNameLst>
                                      </p:cBhvr>
                                      <p:tavLst>
                                        <p:tav tm="0">
                                          <p:val>
                                            <p:strVal val="#ppt_x"/>
                                          </p:val>
                                        </p:tav>
                                        <p:tav tm="100000">
                                          <p:val>
                                            <p:strVal val="#ppt_x"/>
                                          </p:val>
                                        </p:tav>
                                      </p:tavLst>
                                    </p:anim>
                                    <p:anim calcmode="lin" valueType="num">
                                      <p:cBhvr>
                                        <p:cTn id="32" dur="750" fill="hold"/>
                                        <p:tgtEl>
                                          <p:spTgt spid="22"/>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80"/>
                                        </p:tgtEl>
                                        <p:attrNameLst>
                                          <p:attrName>style.visibility</p:attrName>
                                        </p:attrNameLst>
                                      </p:cBhvr>
                                      <p:to>
                                        <p:strVal val="visible"/>
                                      </p:to>
                                    </p:set>
                                    <p:animEffect transition="in" filter="fade">
                                      <p:cBhvr>
                                        <p:cTn id="35" dur="750"/>
                                        <p:tgtEl>
                                          <p:spTgt spid="80"/>
                                        </p:tgtEl>
                                      </p:cBhvr>
                                    </p:animEffect>
                                    <p:anim calcmode="lin" valueType="num">
                                      <p:cBhvr>
                                        <p:cTn id="36" dur="750" fill="hold"/>
                                        <p:tgtEl>
                                          <p:spTgt spid="80"/>
                                        </p:tgtEl>
                                        <p:attrNameLst>
                                          <p:attrName>ppt_x</p:attrName>
                                        </p:attrNameLst>
                                      </p:cBhvr>
                                      <p:tavLst>
                                        <p:tav tm="0">
                                          <p:val>
                                            <p:strVal val="#ppt_x"/>
                                          </p:val>
                                        </p:tav>
                                        <p:tav tm="100000">
                                          <p:val>
                                            <p:strVal val="#ppt_x"/>
                                          </p:val>
                                        </p:tav>
                                      </p:tavLst>
                                    </p:anim>
                                    <p:anim calcmode="lin" valueType="num">
                                      <p:cBhvr>
                                        <p:cTn id="37" dur="75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fade">
                                      <p:cBhvr>
                                        <p:cTn id="52" dur="1000"/>
                                        <p:tgtEl>
                                          <p:spTgt spid="84"/>
                                        </p:tgtEl>
                                      </p:cBhvr>
                                    </p:animEffect>
                                    <p:anim calcmode="lin" valueType="num">
                                      <p:cBhvr>
                                        <p:cTn id="53" dur="1000" fill="hold"/>
                                        <p:tgtEl>
                                          <p:spTgt spid="84"/>
                                        </p:tgtEl>
                                        <p:attrNameLst>
                                          <p:attrName>ppt_x</p:attrName>
                                        </p:attrNameLst>
                                      </p:cBhvr>
                                      <p:tavLst>
                                        <p:tav tm="0">
                                          <p:val>
                                            <p:strVal val="#ppt_x"/>
                                          </p:val>
                                        </p:tav>
                                        <p:tav tm="100000">
                                          <p:val>
                                            <p:strVal val="#ppt_x"/>
                                          </p:val>
                                        </p:tav>
                                      </p:tavLst>
                                    </p:anim>
                                    <p:anim calcmode="lin" valueType="num">
                                      <p:cBhvr>
                                        <p:cTn id="54"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1000"/>
                                        <p:tgtEl>
                                          <p:spTgt spid="20"/>
                                        </p:tgtEl>
                                      </p:cBhvr>
                                    </p:animEffect>
                                    <p:anim calcmode="lin" valueType="num">
                                      <p:cBhvr>
                                        <p:cTn id="60" dur="1000" fill="hold"/>
                                        <p:tgtEl>
                                          <p:spTgt spid="20"/>
                                        </p:tgtEl>
                                        <p:attrNameLst>
                                          <p:attrName>ppt_x</p:attrName>
                                        </p:attrNameLst>
                                      </p:cBhvr>
                                      <p:tavLst>
                                        <p:tav tm="0">
                                          <p:val>
                                            <p:strVal val="#ppt_x"/>
                                          </p:val>
                                        </p:tav>
                                        <p:tav tm="100000">
                                          <p:val>
                                            <p:strVal val="#ppt_x"/>
                                          </p:val>
                                        </p:tav>
                                      </p:tavLst>
                                    </p:anim>
                                    <p:anim calcmode="lin" valueType="num">
                                      <p:cBhvr>
                                        <p:cTn id="61" dur="1000" fill="hold"/>
                                        <p:tgtEl>
                                          <p:spTgt spid="20"/>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1000"/>
                                        <p:tgtEl>
                                          <p:spTgt spid="26"/>
                                        </p:tgtEl>
                                      </p:cBhvr>
                                    </p:animEffect>
                                    <p:anim calcmode="lin" valueType="num">
                                      <p:cBhvr>
                                        <p:cTn id="65" dur="1000" fill="hold"/>
                                        <p:tgtEl>
                                          <p:spTgt spid="26"/>
                                        </p:tgtEl>
                                        <p:attrNameLst>
                                          <p:attrName>ppt_x</p:attrName>
                                        </p:attrNameLst>
                                      </p:cBhvr>
                                      <p:tavLst>
                                        <p:tav tm="0">
                                          <p:val>
                                            <p:strVal val="#ppt_x"/>
                                          </p:val>
                                        </p:tav>
                                        <p:tav tm="100000">
                                          <p:val>
                                            <p:strVal val="#ppt_x"/>
                                          </p:val>
                                        </p:tav>
                                      </p:tavLst>
                                    </p:anim>
                                    <p:anim calcmode="lin" valueType="num">
                                      <p:cBhvr>
                                        <p:cTn id="66" dur="1000" fill="hold"/>
                                        <p:tgtEl>
                                          <p:spTgt spid="26"/>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fade">
                                      <p:cBhvr>
                                        <p:cTn id="69" dur="1000"/>
                                        <p:tgtEl>
                                          <p:spTgt spid="87"/>
                                        </p:tgtEl>
                                      </p:cBhvr>
                                    </p:animEffect>
                                    <p:anim calcmode="lin" valueType="num">
                                      <p:cBhvr>
                                        <p:cTn id="70" dur="1000" fill="hold"/>
                                        <p:tgtEl>
                                          <p:spTgt spid="87"/>
                                        </p:tgtEl>
                                        <p:attrNameLst>
                                          <p:attrName>ppt_x</p:attrName>
                                        </p:attrNameLst>
                                      </p:cBhvr>
                                      <p:tavLst>
                                        <p:tav tm="0">
                                          <p:val>
                                            <p:strVal val="#ppt_x"/>
                                          </p:val>
                                        </p:tav>
                                        <p:tav tm="100000">
                                          <p:val>
                                            <p:strVal val="#ppt_x"/>
                                          </p:val>
                                        </p:tav>
                                      </p:tavLst>
                                    </p:anim>
                                    <p:anim calcmode="lin" valueType="num">
                                      <p:cBhvr>
                                        <p:cTn id="71"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7" presetClass="entr" presetSubtype="0" fill="hold" nodeType="click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1000"/>
                                        <p:tgtEl>
                                          <p:spTgt spid="13"/>
                                        </p:tgtEl>
                                      </p:cBhvr>
                                    </p:animEffect>
                                    <p:anim calcmode="lin" valueType="num">
                                      <p:cBhvr>
                                        <p:cTn id="77" dur="1000" fill="hold"/>
                                        <p:tgtEl>
                                          <p:spTgt spid="13"/>
                                        </p:tgtEl>
                                        <p:attrNameLst>
                                          <p:attrName>ppt_x</p:attrName>
                                        </p:attrNameLst>
                                      </p:cBhvr>
                                      <p:tavLst>
                                        <p:tav tm="0">
                                          <p:val>
                                            <p:strVal val="#ppt_x"/>
                                          </p:val>
                                        </p:tav>
                                        <p:tav tm="100000">
                                          <p:val>
                                            <p:strVal val="#ppt_x"/>
                                          </p:val>
                                        </p:tav>
                                      </p:tavLst>
                                    </p:anim>
                                    <p:anim calcmode="lin" valueType="num">
                                      <p:cBhvr>
                                        <p:cTn id="78" dur="1000" fill="hold"/>
                                        <p:tgtEl>
                                          <p:spTgt spid="13"/>
                                        </p:tgtEl>
                                        <p:attrNameLst>
                                          <p:attrName>ppt_y</p:attrName>
                                        </p:attrNameLst>
                                      </p:cBhvr>
                                      <p:tavLst>
                                        <p:tav tm="0">
                                          <p:val>
                                            <p:strVal val="#ppt_y-.1"/>
                                          </p:val>
                                        </p:tav>
                                        <p:tav tm="100000">
                                          <p:val>
                                            <p:strVal val="#ppt_y"/>
                                          </p:val>
                                        </p:tav>
                                      </p:tavLst>
                                    </p:anim>
                                  </p:childTnLst>
                                </p:cTn>
                              </p:par>
                              <p:par>
                                <p:cTn id="79" presetID="47" presetClass="entr" presetSubtype="0" fill="hold"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1000"/>
                                        <p:tgtEl>
                                          <p:spTgt spid="21"/>
                                        </p:tgtEl>
                                      </p:cBhvr>
                                    </p:animEffect>
                                    <p:anim calcmode="lin" valueType="num">
                                      <p:cBhvr>
                                        <p:cTn id="82" dur="1000" fill="hold"/>
                                        <p:tgtEl>
                                          <p:spTgt spid="21"/>
                                        </p:tgtEl>
                                        <p:attrNameLst>
                                          <p:attrName>ppt_x</p:attrName>
                                        </p:attrNameLst>
                                      </p:cBhvr>
                                      <p:tavLst>
                                        <p:tav tm="0">
                                          <p:val>
                                            <p:strVal val="#ppt_x"/>
                                          </p:val>
                                        </p:tav>
                                        <p:tav tm="100000">
                                          <p:val>
                                            <p:strVal val="#ppt_x"/>
                                          </p:val>
                                        </p:tav>
                                      </p:tavLst>
                                    </p:anim>
                                    <p:anim calcmode="lin" valueType="num">
                                      <p:cBhvr>
                                        <p:cTn id="83" dur="1000" fill="hold"/>
                                        <p:tgtEl>
                                          <p:spTgt spid="21"/>
                                        </p:tgtEl>
                                        <p:attrNameLst>
                                          <p:attrName>ppt_y</p:attrName>
                                        </p:attrNameLst>
                                      </p:cBhvr>
                                      <p:tavLst>
                                        <p:tav tm="0">
                                          <p:val>
                                            <p:strVal val="#ppt_y-.1"/>
                                          </p:val>
                                        </p:tav>
                                        <p:tav tm="100000">
                                          <p:val>
                                            <p:strVal val="#ppt_y"/>
                                          </p:val>
                                        </p:tav>
                                      </p:tavLst>
                                    </p:anim>
                                  </p:childTnLst>
                                </p:cTn>
                              </p:par>
                              <p:par>
                                <p:cTn id="84" presetID="47" presetClass="entr" presetSubtype="0" fill="hold" nodeType="withEffect">
                                  <p:stCondLst>
                                    <p:cond delay="0"/>
                                  </p:stCondLst>
                                  <p:childTnLst>
                                    <p:set>
                                      <p:cBhvr>
                                        <p:cTn id="85" dur="1" fill="hold">
                                          <p:stCondLst>
                                            <p:cond delay="0"/>
                                          </p:stCondLst>
                                        </p:cTn>
                                        <p:tgtEl>
                                          <p:spTgt spid="81"/>
                                        </p:tgtEl>
                                        <p:attrNameLst>
                                          <p:attrName>style.visibility</p:attrName>
                                        </p:attrNameLst>
                                      </p:cBhvr>
                                      <p:to>
                                        <p:strVal val="visible"/>
                                      </p:to>
                                    </p:set>
                                    <p:animEffect transition="in" filter="fade">
                                      <p:cBhvr>
                                        <p:cTn id="86" dur="1000"/>
                                        <p:tgtEl>
                                          <p:spTgt spid="81"/>
                                        </p:tgtEl>
                                      </p:cBhvr>
                                    </p:animEffect>
                                    <p:anim calcmode="lin" valueType="num">
                                      <p:cBhvr>
                                        <p:cTn id="87" dur="1000" fill="hold"/>
                                        <p:tgtEl>
                                          <p:spTgt spid="81"/>
                                        </p:tgtEl>
                                        <p:attrNameLst>
                                          <p:attrName>ppt_x</p:attrName>
                                        </p:attrNameLst>
                                      </p:cBhvr>
                                      <p:tavLst>
                                        <p:tav tm="0">
                                          <p:val>
                                            <p:strVal val="#ppt_x"/>
                                          </p:val>
                                        </p:tav>
                                        <p:tav tm="100000">
                                          <p:val>
                                            <p:strVal val="#ppt_x"/>
                                          </p:val>
                                        </p:tav>
                                      </p:tavLst>
                                    </p:anim>
                                    <p:anim calcmode="lin" valueType="num">
                                      <p:cBhvr>
                                        <p:cTn id="88"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Freeform: Shape 100">
            <a:extLst>
              <a:ext uri="{FF2B5EF4-FFF2-40B4-BE49-F238E27FC236}">
                <a16:creationId xmlns:a16="http://schemas.microsoft.com/office/drawing/2014/main" id="{FA8A7330-2C53-37AF-B93C-2219A2D30E81}"/>
              </a:ext>
            </a:extLst>
          </p:cNvPr>
          <p:cNvSpPr/>
          <p:nvPr/>
        </p:nvSpPr>
        <p:spPr>
          <a:xfrm rot="16200000">
            <a:off x="8699834" y="-1339401"/>
            <a:ext cx="1838732" cy="4517536"/>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Lst>
            <a:ahLst/>
            <a:cxnLst>
              <a:cxn ang="0">
                <a:pos x="connsiteX0" y="connsiteY0"/>
              </a:cxn>
              <a:cxn ang="0">
                <a:pos x="connsiteX1" y="connsiteY1"/>
              </a:cxn>
              <a:cxn ang="0">
                <a:pos x="connsiteX2" y="connsiteY2"/>
              </a:cxn>
              <a:cxn ang="0">
                <a:pos x="connsiteX3" y="connsiteY3"/>
              </a:cxn>
            </a:cxnLst>
            <a:rect l="l" t="t" r="r" b="b"/>
            <a:pathLst>
              <a:path w="4031673" h="8063346">
                <a:moveTo>
                  <a:pt x="4031673" y="0"/>
                </a:moveTo>
                <a:lnTo>
                  <a:pt x="4031673" y="8063346"/>
                </a:lnTo>
                <a:cubicBezTo>
                  <a:pt x="1805041" y="8063346"/>
                  <a:pt x="0" y="6258305"/>
                  <a:pt x="0" y="4031673"/>
                </a:cubicBezTo>
                <a:cubicBezTo>
                  <a:pt x="0" y="1805041"/>
                  <a:pt x="1805041" y="0"/>
                  <a:pt x="4031673" y="0"/>
                </a:cubicBez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102" name="TextBox 101">
            <a:extLst>
              <a:ext uri="{FF2B5EF4-FFF2-40B4-BE49-F238E27FC236}">
                <a16:creationId xmlns:a16="http://schemas.microsoft.com/office/drawing/2014/main" id="{0A603B37-F25E-6EBA-0910-9DFD09AA8EBD}"/>
              </a:ext>
            </a:extLst>
          </p:cNvPr>
          <p:cNvSpPr txBox="1"/>
          <p:nvPr/>
        </p:nvSpPr>
        <p:spPr>
          <a:xfrm>
            <a:off x="7982890" y="585219"/>
            <a:ext cx="3300834" cy="553998"/>
          </a:xfrm>
          <a:prstGeom prst="rect">
            <a:avLst/>
          </a:prstGeom>
          <a:noFill/>
        </p:spPr>
        <p:txBody>
          <a:bodyPr wrap="square" rtlCol="0">
            <a:spAutoFit/>
          </a:bodyPr>
          <a:lstStyle/>
          <a:p>
            <a:pPr algn="just"/>
            <a:r>
              <a:rPr lang="en-US" sz="3000" b="1" dirty="0">
                <a:solidFill>
                  <a:schemeClr val="bg2">
                    <a:lumMod val="10000"/>
                  </a:schemeClr>
                </a:solidFill>
                <a:latin typeface="Roboto" pitchFamily="2" charset="0"/>
                <a:ea typeface="Roboto" pitchFamily="2" charset="0"/>
              </a:rPr>
              <a:t>NHU CẦU KÝ SỐ</a:t>
            </a:r>
          </a:p>
        </p:txBody>
      </p:sp>
      <p:grpSp>
        <p:nvGrpSpPr>
          <p:cNvPr id="91" name="Group 90">
            <a:extLst>
              <a:ext uri="{FF2B5EF4-FFF2-40B4-BE49-F238E27FC236}">
                <a16:creationId xmlns:a16="http://schemas.microsoft.com/office/drawing/2014/main" id="{5DD1AD9E-47F1-15EF-83E1-1008F00DF24A}"/>
              </a:ext>
            </a:extLst>
          </p:cNvPr>
          <p:cNvGrpSpPr/>
          <p:nvPr/>
        </p:nvGrpSpPr>
        <p:grpSpPr>
          <a:xfrm>
            <a:off x="2455487" y="4518282"/>
            <a:ext cx="3605791" cy="552448"/>
            <a:chOff x="2889853" y="4019284"/>
            <a:chExt cx="3605791" cy="552448"/>
          </a:xfrm>
        </p:grpSpPr>
        <p:sp>
          <p:nvSpPr>
            <p:cNvPr id="7" name="Rectangle: Rounded Corners 6">
              <a:extLst>
                <a:ext uri="{FF2B5EF4-FFF2-40B4-BE49-F238E27FC236}">
                  <a16:creationId xmlns:a16="http://schemas.microsoft.com/office/drawing/2014/main" id="{2AA971B8-C9DF-A3E7-2A21-58A4555663A4}"/>
                </a:ext>
              </a:extLst>
            </p:cNvPr>
            <p:cNvSpPr/>
            <p:nvPr/>
          </p:nvSpPr>
          <p:spPr>
            <a:xfrm>
              <a:off x="2889853" y="4019284"/>
              <a:ext cx="3605791" cy="552448"/>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7" name="TextBox 76">
              <a:extLst>
                <a:ext uri="{FF2B5EF4-FFF2-40B4-BE49-F238E27FC236}">
                  <a16:creationId xmlns:a16="http://schemas.microsoft.com/office/drawing/2014/main" id="{C4E2D82F-D135-92E0-678F-78EEBE977FBA}"/>
                </a:ext>
              </a:extLst>
            </p:cNvPr>
            <p:cNvSpPr txBox="1"/>
            <p:nvPr/>
          </p:nvSpPr>
          <p:spPr>
            <a:xfrm>
              <a:off x="4088828" y="4141620"/>
              <a:ext cx="2141005" cy="307777"/>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Tranh chấp nợ học phí</a:t>
              </a:r>
              <a:endParaRPr lang="en-US" sz="1400" dirty="0">
                <a:solidFill>
                  <a:srgbClr val="0070C0"/>
                </a:solidFill>
                <a:latin typeface="Roboto" pitchFamily="2" charset="0"/>
                <a:ea typeface="Roboto" pitchFamily="2" charset="0"/>
              </a:endParaRPr>
            </a:p>
          </p:txBody>
        </p:sp>
      </p:grpSp>
      <p:grpSp>
        <p:nvGrpSpPr>
          <p:cNvPr id="12" name="Group 11">
            <a:extLst>
              <a:ext uri="{FF2B5EF4-FFF2-40B4-BE49-F238E27FC236}">
                <a16:creationId xmlns:a16="http://schemas.microsoft.com/office/drawing/2014/main" id="{2C9306FE-C27E-0328-79A5-995E04B04894}"/>
              </a:ext>
            </a:extLst>
          </p:cNvPr>
          <p:cNvGrpSpPr/>
          <p:nvPr/>
        </p:nvGrpSpPr>
        <p:grpSpPr>
          <a:xfrm>
            <a:off x="2790825" y="3675039"/>
            <a:ext cx="3605791" cy="552448"/>
            <a:chOff x="2790825" y="3253809"/>
            <a:chExt cx="3605791" cy="552448"/>
          </a:xfrm>
        </p:grpSpPr>
        <p:sp>
          <p:nvSpPr>
            <p:cNvPr id="6" name="Rectangle: Rounded Corners 5">
              <a:extLst>
                <a:ext uri="{FF2B5EF4-FFF2-40B4-BE49-F238E27FC236}">
                  <a16:creationId xmlns:a16="http://schemas.microsoft.com/office/drawing/2014/main" id="{00A98EF7-87E1-9F3F-351A-A088538C4AEE}"/>
                </a:ext>
              </a:extLst>
            </p:cNvPr>
            <p:cNvSpPr/>
            <p:nvPr/>
          </p:nvSpPr>
          <p:spPr>
            <a:xfrm>
              <a:off x="2790825" y="3253809"/>
              <a:ext cx="3605791" cy="552448"/>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2" name="TextBox 71">
              <a:extLst>
                <a:ext uri="{FF2B5EF4-FFF2-40B4-BE49-F238E27FC236}">
                  <a16:creationId xmlns:a16="http://schemas.microsoft.com/office/drawing/2014/main" id="{8C478928-7A7D-488F-6DAD-74479FEE9AB0}"/>
                </a:ext>
              </a:extLst>
            </p:cNvPr>
            <p:cNvSpPr txBox="1"/>
            <p:nvPr/>
          </p:nvSpPr>
          <p:spPr>
            <a:xfrm>
              <a:off x="3727357" y="3281175"/>
              <a:ext cx="2476000"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Liên quan đến vay vốn,</a:t>
              </a:r>
            </a:p>
            <a:p>
              <a:r>
                <a:rPr lang="vi-VN" sz="1400" dirty="0">
                  <a:solidFill>
                    <a:srgbClr val="0070C0"/>
                  </a:solidFill>
                  <a:latin typeface="Roboto" pitchFamily="2" charset="0"/>
                  <a:ea typeface="Roboto" pitchFamily="2" charset="0"/>
                </a:rPr>
                <a:t>pháp lý</a:t>
              </a:r>
              <a:endParaRPr lang="en-US" sz="1400" dirty="0">
                <a:solidFill>
                  <a:srgbClr val="0070C0"/>
                </a:solidFill>
                <a:latin typeface="Roboto" pitchFamily="2" charset="0"/>
                <a:ea typeface="Roboto" pitchFamily="2" charset="0"/>
              </a:endParaRPr>
            </a:p>
          </p:txBody>
        </p:sp>
      </p:grpSp>
      <p:grpSp>
        <p:nvGrpSpPr>
          <p:cNvPr id="10" name="Group 9">
            <a:extLst>
              <a:ext uri="{FF2B5EF4-FFF2-40B4-BE49-F238E27FC236}">
                <a16:creationId xmlns:a16="http://schemas.microsoft.com/office/drawing/2014/main" id="{FBB6F560-61A9-A245-D65D-CFF24E8C16A2}"/>
              </a:ext>
            </a:extLst>
          </p:cNvPr>
          <p:cNvGrpSpPr/>
          <p:nvPr/>
        </p:nvGrpSpPr>
        <p:grpSpPr>
          <a:xfrm>
            <a:off x="3177391" y="2833005"/>
            <a:ext cx="3605791" cy="552448"/>
            <a:chOff x="2924269" y="2347156"/>
            <a:chExt cx="3605791" cy="552448"/>
          </a:xfrm>
        </p:grpSpPr>
        <p:sp>
          <p:nvSpPr>
            <p:cNvPr id="5" name="Rectangle: Rounded Corners 4">
              <a:extLst>
                <a:ext uri="{FF2B5EF4-FFF2-40B4-BE49-F238E27FC236}">
                  <a16:creationId xmlns:a16="http://schemas.microsoft.com/office/drawing/2014/main" id="{1A728CF9-065E-34E3-29B1-ECFF76C4D170}"/>
                </a:ext>
              </a:extLst>
            </p:cNvPr>
            <p:cNvSpPr/>
            <p:nvPr/>
          </p:nvSpPr>
          <p:spPr>
            <a:xfrm>
              <a:off x="2924269" y="2347156"/>
              <a:ext cx="3605791" cy="552448"/>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1" name="TextBox 70">
              <a:extLst>
                <a:ext uri="{FF2B5EF4-FFF2-40B4-BE49-F238E27FC236}">
                  <a16:creationId xmlns:a16="http://schemas.microsoft.com/office/drawing/2014/main" id="{7DFA8632-495D-373B-3D9A-5B4ABA59F2A7}"/>
                </a:ext>
              </a:extLst>
            </p:cNvPr>
            <p:cNvSpPr txBox="1"/>
            <p:nvPr/>
          </p:nvSpPr>
          <p:spPr>
            <a:xfrm>
              <a:off x="3360466" y="2478675"/>
              <a:ext cx="3111894" cy="307777"/>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Sai sót dẫn đến kiện cáo về tài chính</a:t>
              </a:r>
              <a:r>
                <a:rPr lang="en-US" sz="1400" dirty="0">
                  <a:solidFill>
                    <a:srgbClr val="0070C0"/>
                  </a:solidFill>
                  <a:latin typeface="Roboto" pitchFamily="2" charset="0"/>
                  <a:ea typeface="Roboto" pitchFamily="2" charset="0"/>
                </a:rPr>
                <a:t> </a:t>
              </a:r>
            </a:p>
          </p:txBody>
        </p:sp>
      </p:grpSp>
      <p:sp>
        <p:nvSpPr>
          <p:cNvPr id="4" name="Freeform: Shape 3">
            <a:extLst>
              <a:ext uri="{FF2B5EF4-FFF2-40B4-BE49-F238E27FC236}">
                <a16:creationId xmlns:a16="http://schemas.microsoft.com/office/drawing/2014/main" id="{14936ED8-A0F3-DD66-67C1-7FA9C42A52AF}"/>
              </a:ext>
            </a:extLst>
          </p:cNvPr>
          <p:cNvSpPr/>
          <p:nvPr/>
        </p:nvSpPr>
        <p:spPr>
          <a:xfrm rot="10800000">
            <a:off x="0" y="-524164"/>
            <a:ext cx="3520936" cy="7906327"/>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Lst>
            <a:ahLst/>
            <a:cxnLst>
              <a:cxn ang="0">
                <a:pos x="connsiteX0" y="connsiteY0"/>
              </a:cxn>
              <a:cxn ang="0">
                <a:pos x="connsiteX1" y="connsiteY1"/>
              </a:cxn>
              <a:cxn ang="0">
                <a:pos x="connsiteX2" y="connsiteY2"/>
              </a:cxn>
              <a:cxn ang="0">
                <a:pos x="connsiteX3" y="connsiteY3"/>
              </a:cxn>
            </a:cxnLst>
            <a:rect l="l" t="t" r="r" b="b"/>
            <a:pathLst>
              <a:path w="4031673" h="8063346">
                <a:moveTo>
                  <a:pt x="4031673" y="0"/>
                </a:moveTo>
                <a:lnTo>
                  <a:pt x="4031673" y="8063346"/>
                </a:lnTo>
                <a:cubicBezTo>
                  <a:pt x="1805041" y="8063346"/>
                  <a:pt x="0" y="6258305"/>
                  <a:pt x="0" y="4031673"/>
                </a:cubicBezTo>
                <a:cubicBezTo>
                  <a:pt x="0" y="1805041"/>
                  <a:pt x="1805041" y="0"/>
                  <a:pt x="4031673" y="0"/>
                </a:cubicBez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17" name="TextBox 16">
            <a:extLst>
              <a:ext uri="{FF2B5EF4-FFF2-40B4-BE49-F238E27FC236}">
                <a16:creationId xmlns:a16="http://schemas.microsoft.com/office/drawing/2014/main" id="{EDBF56EF-9BD0-A2DF-28FF-8AD6A8F21E62}"/>
              </a:ext>
            </a:extLst>
          </p:cNvPr>
          <p:cNvSpPr txBox="1"/>
          <p:nvPr/>
        </p:nvSpPr>
        <p:spPr>
          <a:xfrm>
            <a:off x="188023" y="1524171"/>
            <a:ext cx="2267464" cy="553998"/>
          </a:xfrm>
          <a:prstGeom prst="rect">
            <a:avLst/>
          </a:prstGeom>
          <a:noFill/>
        </p:spPr>
        <p:txBody>
          <a:bodyPr wrap="square" rtlCol="0">
            <a:spAutoFit/>
          </a:bodyPr>
          <a:lstStyle/>
          <a:p>
            <a:pPr algn="just"/>
            <a:r>
              <a:rPr lang="en-US" sz="3000" b="1" dirty="0">
                <a:solidFill>
                  <a:srgbClr val="0070C0"/>
                </a:solidFill>
                <a:latin typeface="Roboto" pitchFamily="2" charset="0"/>
                <a:ea typeface="Roboto" pitchFamily="2" charset="0"/>
              </a:rPr>
              <a:t>TÀI CHÍNH</a:t>
            </a:r>
            <a:endParaRPr lang="vi-VN" sz="3000" b="1" dirty="0">
              <a:solidFill>
                <a:srgbClr val="0070C0"/>
              </a:solidFill>
              <a:latin typeface="Roboto" pitchFamily="2" charset="0"/>
              <a:ea typeface="Roboto" pitchFamily="2" charset="0"/>
            </a:endParaRPr>
          </a:p>
        </p:txBody>
      </p:sp>
      <p:grpSp>
        <p:nvGrpSpPr>
          <p:cNvPr id="36" name="Group 35">
            <a:extLst>
              <a:ext uri="{FF2B5EF4-FFF2-40B4-BE49-F238E27FC236}">
                <a16:creationId xmlns:a16="http://schemas.microsoft.com/office/drawing/2014/main" id="{B26F68EA-1681-E8A7-0F19-6D711C0F91EF}"/>
              </a:ext>
            </a:extLst>
          </p:cNvPr>
          <p:cNvGrpSpPr/>
          <p:nvPr/>
        </p:nvGrpSpPr>
        <p:grpSpPr>
          <a:xfrm>
            <a:off x="206419" y="2847619"/>
            <a:ext cx="3108098" cy="523220"/>
            <a:chOff x="225652" y="1175764"/>
            <a:chExt cx="3108098" cy="523220"/>
          </a:xfrm>
        </p:grpSpPr>
        <p:sp>
          <p:nvSpPr>
            <p:cNvPr id="37" name="TextBox 36">
              <a:extLst>
                <a:ext uri="{FF2B5EF4-FFF2-40B4-BE49-F238E27FC236}">
                  <a16:creationId xmlns:a16="http://schemas.microsoft.com/office/drawing/2014/main" id="{BBC878D0-3846-84FC-AD62-8EEB54968538}"/>
                </a:ext>
              </a:extLst>
            </p:cNvPr>
            <p:cNvSpPr txBox="1"/>
            <p:nvPr/>
          </p:nvSpPr>
          <p:spPr>
            <a:xfrm>
              <a:off x="530452" y="1175764"/>
              <a:ext cx="2803298" cy="523220"/>
            </a:xfrm>
            <a:prstGeom prst="rect">
              <a:avLst/>
            </a:prstGeom>
            <a:noFill/>
          </p:spPr>
          <p:txBody>
            <a:bodyPr wrap="square" rtlCol="0">
              <a:spAutoFit/>
            </a:bodyPr>
            <a:lstStyle/>
            <a:p>
              <a:r>
                <a:rPr lang="vi-VN" sz="1400" dirty="0">
                  <a:latin typeface="Roboto" pitchFamily="2" charset="0"/>
                  <a:ea typeface="Roboto" pitchFamily="2" charset="0"/>
                </a:rPr>
                <a:t>Đơn xin miễn/giảm học phí, </a:t>
              </a:r>
            </a:p>
            <a:p>
              <a:r>
                <a:rPr lang="vi-VN" sz="1400" dirty="0">
                  <a:latin typeface="Roboto" pitchFamily="2" charset="0"/>
                  <a:ea typeface="Roboto" pitchFamily="2" charset="0"/>
                </a:rPr>
                <a:t>Học bổng</a:t>
              </a:r>
              <a:r>
                <a:rPr lang="en-US" sz="1400" dirty="0">
                  <a:latin typeface="Roboto" pitchFamily="2" charset="0"/>
                  <a:ea typeface="Roboto" pitchFamily="2" charset="0"/>
                </a:rPr>
                <a:t> </a:t>
              </a:r>
            </a:p>
          </p:txBody>
        </p:sp>
        <p:pic>
          <p:nvPicPr>
            <p:cNvPr id="38" name="Graphic 37" descr="Direction with solid fill">
              <a:extLst>
                <a:ext uri="{FF2B5EF4-FFF2-40B4-BE49-F238E27FC236}">
                  <a16:creationId xmlns:a16="http://schemas.microsoft.com/office/drawing/2014/main" id="{A7A186E9-13AA-956D-C841-6638FBFBFB5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5652" y="1292669"/>
              <a:ext cx="304800" cy="304800"/>
            </a:xfrm>
            <a:prstGeom prst="rect">
              <a:avLst/>
            </a:prstGeom>
          </p:spPr>
        </p:pic>
      </p:grpSp>
      <p:grpSp>
        <p:nvGrpSpPr>
          <p:cNvPr id="22" name="Group 21">
            <a:extLst>
              <a:ext uri="{FF2B5EF4-FFF2-40B4-BE49-F238E27FC236}">
                <a16:creationId xmlns:a16="http://schemas.microsoft.com/office/drawing/2014/main" id="{AB93922E-82FC-3897-23F9-3727D827FABF}"/>
              </a:ext>
            </a:extLst>
          </p:cNvPr>
          <p:cNvGrpSpPr/>
          <p:nvPr/>
        </p:nvGrpSpPr>
        <p:grpSpPr>
          <a:xfrm>
            <a:off x="7704372" y="2893229"/>
            <a:ext cx="942975" cy="432000"/>
            <a:chOff x="7699859" y="2409493"/>
            <a:chExt cx="942975" cy="432000"/>
          </a:xfrm>
        </p:grpSpPr>
        <p:sp>
          <p:nvSpPr>
            <p:cNvPr id="58" name="Rectangle: Rounded Corners 57">
              <a:extLst>
                <a:ext uri="{FF2B5EF4-FFF2-40B4-BE49-F238E27FC236}">
                  <a16:creationId xmlns:a16="http://schemas.microsoft.com/office/drawing/2014/main" id="{9D729921-42A7-09A2-C506-815D464AF68B}"/>
                </a:ext>
              </a:extLst>
            </p:cNvPr>
            <p:cNvSpPr/>
            <p:nvPr/>
          </p:nvSpPr>
          <p:spPr>
            <a:xfrm>
              <a:off x="7699859" y="2409493"/>
              <a:ext cx="942975" cy="432000"/>
            </a:xfrm>
            <a:prstGeom prst="roundRect">
              <a:avLst/>
            </a:prstGeom>
            <a:solidFill>
              <a:srgbClr val="FE49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9" name="TextBox 58">
              <a:extLst>
                <a:ext uri="{FF2B5EF4-FFF2-40B4-BE49-F238E27FC236}">
                  <a16:creationId xmlns:a16="http://schemas.microsoft.com/office/drawing/2014/main" id="{66B2FE32-A397-AE0A-38E3-C1ED1EB25904}"/>
                </a:ext>
              </a:extLst>
            </p:cNvPr>
            <p:cNvSpPr txBox="1"/>
            <p:nvPr/>
          </p:nvSpPr>
          <p:spPr>
            <a:xfrm>
              <a:off x="7699859" y="2471605"/>
              <a:ext cx="942975"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Cao</a:t>
              </a:r>
              <a:endParaRPr lang="vi-VN" sz="1400" b="1" dirty="0">
                <a:solidFill>
                  <a:schemeClr val="bg1"/>
                </a:solidFill>
                <a:latin typeface="Roboto" pitchFamily="2" charset="0"/>
                <a:ea typeface="Roboto" pitchFamily="2" charset="0"/>
              </a:endParaRPr>
            </a:p>
          </p:txBody>
        </p:sp>
      </p:grpSp>
      <p:grpSp>
        <p:nvGrpSpPr>
          <p:cNvPr id="39" name="Group 38">
            <a:extLst>
              <a:ext uri="{FF2B5EF4-FFF2-40B4-BE49-F238E27FC236}">
                <a16:creationId xmlns:a16="http://schemas.microsoft.com/office/drawing/2014/main" id="{03CC019D-142B-329A-3A61-E52A8DD12FB0}"/>
              </a:ext>
            </a:extLst>
          </p:cNvPr>
          <p:cNvGrpSpPr/>
          <p:nvPr/>
        </p:nvGrpSpPr>
        <p:grpSpPr>
          <a:xfrm>
            <a:off x="206419" y="3689653"/>
            <a:ext cx="3108098" cy="523220"/>
            <a:chOff x="225652" y="1698984"/>
            <a:chExt cx="3108098" cy="523220"/>
          </a:xfrm>
        </p:grpSpPr>
        <p:sp>
          <p:nvSpPr>
            <p:cNvPr id="40" name="TextBox 39">
              <a:extLst>
                <a:ext uri="{FF2B5EF4-FFF2-40B4-BE49-F238E27FC236}">
                  <a16:creationId xmlns:a16="http://schemas.microsoft.com/office/drawing/2014/main" id="{C776B90F-4145-BB45-CAAB-D9E21A5D7BCA}"/>
                </a:ext>
              </a:extLst>
            </p:cNvPr>
            <p:cNvSpPr txBox="1"/>
            <p:nvPr/>
          </p:nvSpPr>
          <p:spPr>
            <a:xfrm>
              <a:off x="530452" y="1698984"/>
              <a:ext cx="2803298" cy="523220"/>
            </a:xfrm>
            <a:prstGeom prst="rect">
              <a:avLst/>
            </a:prstGeom>
            <a:noFill/>
          </p:spPr>
          <p:txBody>
            <a:bodyPr wrap="square" rtlCol="0">
              <a:spAutoFit/>
            </a:bodyPr>
            <a:lstStyle/>
            <a:p>
              <a:r>
                <a:rPr lang="vi-VN" sz="1400" dirty="0">
                  <a:latin typeface="Roboto" pitchFamily="2" charset="0"/>
                  <a:ea typeface="Roboto" pitchFamily="2" charset="0"/>
                </a:rPr>
                <a:t>Xác nhận nghĩa vụ học phí (nộp ngân hàng, hỗ trợ xã hội)</a:t>
              </a:r>
              <a:r>
                <a:rPr lang="en-US" sz="1400" dirty="0">
                  <a:latin typeface="Roboto" pitchFamily="2" charset="0"/>
                  <a:ea typeface="Roboto" pitchFamily="2" charset="0"/>
                </a:rPr>
                <a:t> </a:t>
              </a:r>
            </a:p>
          </p:txBody>
        </p:sp>
        <p:pic>
          <p:nvPicPr>
            <p:cNvPr id="41" name="Graphic 40" descr="Direction with solid fill">
              <a:extLst>
                <a:ext uri="{FF2B5EF4-FFF2-40B4-BE49-F238E27FC236}">
                  <a16:creationId xmlns:a16="http://schemas.microsoft.com/office/drawing/2014/main" id="{76E35466-FA1C-E9DA-401C-B92BE013033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5652" y="1758969"/>
              <a:ext cx="304800" cy="304800"/>
            </a:xfrm>
            <a:prstGeom prst="rect">
              <a:avLst/>
            </a:prstGeom>
          </p:spPr>
        </p:pic>
      </p:grpSp>
      <p:grpSp>
        <p:nvGrpSpPr>
          <p:cNvPr id="29" name="Group 28">
            <a:extLst>
              <a:ext uri="{FF2B5EF4-FFF2-40B4-BE49-F238E27FC236}">
                <a16:creationId xmlns:a16="http://schemas.microsoft.com/office/drawing/2014/main" id="{5B30BE7E-F94B-4899-B2E6-796BB93BA734}"/>
              </a:ext>
            </a:extLst>
          </p:cNvPr>
          <p:cNvGrpSpPr/>
          <p:nvPr/>
        </p:nvGrpSpPr>
        <p:grpSpPr>
          <a:xfrm>
            <a:off x="206419" y="4616968"/>
            <a:ext cx="3364826" cy="523220"/>
            <a:chOff x="200190" y="2222204"/>
            <a:chExt cx="3364826" cy="523220"/>
          </a:xfrm>
        </p:grpSpPr>
        <p:sp>
          <p:nvSpPr>
            <p:cNvPr id="30" name="TextBox 29">
              <a:extLst>
                <a:ext uri="{FF2B5EF4-FFF2-40B4-BE49-F238E27FC236}">
                  <a16:creationId xmlns:a16="http://schemas.microsoft.com/office/drawing/2014/main" id="{AB660A71-3E6A-EF54-101F-A30DAA57C1C0}"/>
                </a:ext>
              </a:extLst>
            </p:cNvPr>
            <p:cNvSpPr txBox="1"/>
            <p:nvPr/>
          </p:nvSpPr>
          <p:spPr>
            <a:xfrm>
              <a:off x="530451" y="2222204"/>
              <a:ext cx="3034565" cy="523220"/>
            </a:xfrm>
            <a:prstGeom prst="rect">
              <a:avLst/>
            </a:prstGeom>
            <a:noFill/>
          </p:spPr>
          <p:txBody>
            <a:bodyPr wrap="square" rtlCol="0">
              <a:spAutoFit/>
            </a:bodyPr>
            <a:lstStyle/>
            <a:p>
              <a:r>
                <a:rPr lang="vi-VN" sz="1400" dirty="0">
                  <a:latin typeface="Roboto" pitchFamily="2" charset="0"/>
                  <a:ea typeface="Roboto" pitchFamily="2" charset="0"/>
                </a:rPr>
                <a:t>Cam kết hoàn trả học phí/</a:t>
              </a:r>
            </a:p>
            <a:p>
              <a:r>
                <a:rPr lang="vi-VN" sz="1400" dirty="0">
                  <a:latin typeface="Roboto" pitchFamily="2" charset="0"/>
                  <a:ea typeface="Roboto" pitchFamily="2" charset="0"/>
                </a:rPr>
                <a:t>khoản vay</a:t>
              </a:r>
              <a:r>
                <a:rPr lang="en-US" sz="1400" dirty="0">
                  <a:latin typeface="Roboto" pitchFamily="2" charset="0"/>
                  <a:ea typeface="Roboto" pitchFamily="2" charset="0"/>
                </a:rPr>
                <a:t> </a:t>
              </a:r>
            </a:p>
          </p:txBody>
        </p:sp>
        <p:pic>
          <p:nvPicPr>
            <p:cNvPr id="31" name="Graphic 30" descr="Direction with solid fill">
              <a:extLst>
                <a:ext uri="{FF2B5EF4-FFF2-40B4-BE49-F238E27FC236}">
                  <a16:creationId xmlns:a16="http://schemas.microsoft.com/office/drawing/2014/main" id="{3AB10EC5-A4E0-435C-D5E6-DAB38A1B942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0190" y="2272481"/>
              <a:ext cx="304800" cy="304800"/>
            </a:xfrm>
            <a:prstGeom prst="rect">
              <a:avLst/>
            </a:prstGeom>
          </p:spPr>
        </p:pic>
      </p:grpSp>
      <p:grpSp>
        <p:nvGrpSpPr>
          <p:cNvPr id="23" name="Group 22">
            <a:extLst>
              <a:ext uri="{FF2B5EF4-FFF2-40B4-BE49-F238E27FC236}">
                <a16:creationId xmlns:a16="http://schemas.microsoft.com/office/drawing/2014/main" id="{704AAD24-B747-D644-0921-4E21A2DDB611}"/>
              </a:ext>
            </a:extLst>
          </p:cNvPr>
          <p:cNvGrpSpPr/>
          <p:nvPr/>
        </p:nvGrpSpPr>
        <p:grpSpPr>
          <a:xfrm>
            <a:off x="7704372" y="3735263"/>
            <a:ext cx="942975" cy="432000"/>
            <a:chOff x="7699859" y="2409493"/>
            <a:chExt cx="942975" cy="432000"/>
          </a:xfrm>
        </p:grpSpPr>
        <p:sp>
          <p:nvSpPr>
            <p:cNvPr id="24" name="Rectangle: Rounded Corners 23">
              <a:extLst>
                <a:ext uri="{FF2B5EF4-FFF2-40B4-BE49-F238E27FC236}">
                  <a16:creationId xmlns:a16="http://schemas.microsoft.com/office/drawing/2014/main" id="{9B650620-BE9C-616C-2C74-DCECE3853DC2}"/>
                </a:ext>
              </a:extLst>
            </p:cNvPr>
            <p:cNvSpPr/>
            <p:nvPr/>
          </p:nvSpPr>
          <p:spPr>
            <a:xfrm>
              <a:off x="7699859" y="2409493"/>
              <a:ext cx="942975" cy="432000"/>
            </a:xfrm>
            <a:prstGeom prst="roundRect">
              <a:avLst/>
            </a:prstGeom>
            <a:solidFill>
              <a:srgbClr val="FE49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5" name="TextBox 24">
              <a:extLst>
                <a:ext uri="{FF2B5EF4-FFF2-40B4-BE49-F238E27FC236}">
                  <a16:creationId xmlns:a16="http://schemas.microsoft.com/office/drawing/2014/main" id="{FDE2B3C4-0614-9B0D-58E6-45BFC59ADEFC}"/>
                </a:ext>
              </a:extLst>
            </p:cNvPr>
            <p:cNvSpPr txBox="1"/>
            <p:nvPr/>
          </p:nvSpPr>
          <p:spPr>
            <a:xfrm>
              <a:off x="7699859" y="2471605"/>
              <a:ext cx="942975"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Cao</a:t>
              </a:r>
              <a:endParaRPr lang="vi-VN" sz="1400" b="1" dirty="0">
                <a:solidFill>
                  <a:schemeClr val="bg1"/>
                </a:solidFill>
                <a:latin typeface="Roboto" pitchFamily="2" charset="0"/>
                <a:ea typeface="Roboto" pitchFamily="2" charset="0"/>
              </a:endParaRPr>
            </a:p>
          </p:txBody>
        </p:sp>
      </p:grpSp>
      <p:grpSp>
        <p:nvGrpSpPr>
          <p:cNvPr id="26" name="Group 25">
            <a:extLst>
              <a:ext uri="{FF2B5EF4-FFF2-40B4-BE49-F238E27FC236}">
                <a16:creationId xmlns:a16="http://schemas.microsoft.com/office/drawing/2014/main" id="{121E2899-5BD9-5A05-D984-143E77CD67F4}"/>
              </a:ext>
            </a:extLst>
          </p:cNvPr>
          <p:cNvGrpSpPr/>
          <p:nvPr/>
        </p:nvGrpSpPr>
        <p:grpSpPr>
          <a:xfrm>
            <a:off x="7704372" y="4578506"/>
            <a:ext cx="942975" cy="432000"/>
            <a:chOff x="7699859" y="2409493"/>
            <a:chExt cx="942975" cy="432000"/>
          </a:xfrm>
        </p:grpSpPr>
        <p:sp>
          <p:nvSpPr>
            <p:cNvPr id="27" name="Rectangle: Rounded Corners 26">
              <a:extLst>
                <a:ext uri="{FF2B5EF4-FFF2-40B4-BE49-F238E27FC236}">
                  <a16:creationId xmlns:a16="http://schemas.microsoft.com/office/drawing/2014/main" id="{E16D520F-7FA8-B38F-A804-4552E8C15DB7}"/>
                </a:ext>
              </a:extLst>
            </p:cNvPr>
            <p:cNvSpPr/>
            <p:nvPr/>
          </p:nvSpPr>
          <p:spPr>
            <a:xfrm>
              <a:off x="7699859" y="2409493"/>
              <a:ext cx="942975" cy="432000"/>
            </a:xfrm>
            <a:prstGeom prst="roundRect">
              <a:avLst/>
            </a:prstGeom>
            <a:solidFill>
              <a:srgbClr val="FE49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8" name="TextBox 27">
              <a:extLst>
                <a:ext uri="{FF2B5EF4-FFF2-40B4-BE49-F238E27FC236}">
                  <a16:creationId xmlns:a16="http://schemas.microsoft.com/office/drawing/2014/main" id="{31154306-C23D-3B59-1B2D-2BABA3E29E41}"/>
                </a:ext>
              </a:extLst>
            </p:cNvPr>
            <p:cNvSpPr txBox="1"/>
            <p:nvPr/>
          </p:nvSpPr>
          <p:spPr>
            <a:xfrm>
              <a:off x="7699859" y="2471605"/>
              <a:ext cx="942975"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Cao</a:t>
              </a:r>
              <a:endParaRPr lang="vi-VN" sz="1400" b="1" dirty="0">
                <a:solidFill>
                  <a:schemeClr val="bg1"/>
                </a:solidFill>
                <a:latin typeface="Roboto" pitchFamily="2" charset="0"/>
                <a:ea typeface="Roboto" pitchFamily="2" charset="0"/>
              </a:endParaRPr>
            </a:p>
          </p:txBody>
        </p:sp>
      </p:grpSp>
      <p:grpSp>
        <p:nvGrpSpPr>
          <p:cNvPr id="80" name="Group 79">
            <a:extLst>
              <a:ext uri="{FF2B5EF4-FFF2-40B4-BE49-F238E27FC236}">
                <a16:creationId xmlns:a16="http://schemas.microsoft.com/office/drawing/2014/main" id="{BB6D92BB-8BA5-7233-D8FD-F2BF137A362B}"/>
              </a:ext>
            </a:extLst>
          </p:cNvPr>
          <p:cNvGrpSpPr/>
          <p:nvPr/>
        </p:nvGrpSpPr>
        <p:grpSpPr>
          <a:xfrm>
            <a:off x="9645885" y="2863042"/>
            <a:ext cx="1776028" cy="492374"/>
            <a:chOff x="9260146" y="2380784"/>
            <a:chExt cx="1776028" cy="492374"/>
          </a:xfrm>
        </p:grpSpPr>
        <p:sp>
          <p:nvSpPr>
            <p:cNvPr id="19" name="Rectangle: Rounded Corners 18">
              <a:extLst>
                <a:ext uri="{FF2B5EF4-FFF2-40B4-BE49-F238E27FC236}">
                  <a16:creationId xmlns:a16="http://schemas.microsoft.com/office/drawing/2014/main" id="{64E21354-E4D6-1C10-7CAE-92ECA29573A9}"/>
                </a:ext>
              </a:extLst>
            </p:cNvPr>
            <p:cNvSpPr/>
            <p:nvPr/>
          </p:nvSpPr>
          <p:spPr>
            <a:xfrm>
              <a:off x="9260146" y="2380784"/>
              <a:ext cx="1776028" cy="492374"/>
            </a:xfrm>
            <a:prstGeom prst="roundRect">
              <a:avLst>
                <a:gd name="adj" fmla="val 50000"/>
              </a:avLst>
            </a:prstGeom>
            <a:solidFill>
              <a:srgbClr val="03FE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9" name="TextBox 78">
              <a:extLst>
                <a:ext uri="{FF2B5EF4-FFF2-40B4-BE49-F238E27FC236}">
                  <a16:creationId xmlns:a16="http://schemas.microsoft.com/office/drawing/2014/main" id="{17A293EB-0CBF-715C-4CC3-EC12BC32CE2A}"/>
                </a:ext>
              </a:extLst>
            </p:cNvPr>
            <p:cNvSpPr txBox="1"/>
            <p:nvPr/>
          </p:nvSpPr>
          <p:spPr>
            <a:xfrm>
              <a:off x="9310455" y="2473083"/>
              <a:ext cx="1675411"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Cần ký số</a:t>
              </a:r>
              <a:endParaRPr lang="vi-VN" sz="1400" b="1" dirty="0">
                <a:solidFill>
                  <a:schemeClr val="bg1"/>
                </a:solidFill>
                <a:latin typeface="Roboto" pitchFamily="2" charset="0"/>
                <a:ea typeface="Roboto" pitchFamily="2" charset="0"/>
              </a:endParaRPr>
            </a:p>
          </p:txBody>
        </p:sp>
      </p:grpSp>
      <p:grpSp>
        <p:nvGrpSpPr>
          <p:cNvPr id="84" name="Group 83">
            <a:extLst>
              <a:ext uri="{FF2B5EF4-FFF2-40B4-BE49-F238E27FC236}">
                <a16:creationId xmlns:a16="http://schemas.microsoft.com/office/drawing/2014/main" id="{923141BE-C1A4-BAA8-A10E-837EC6115EA1}"/>
              </a:ext>
            </a:extLst>
          </p:cNvPr>
          <p:cNvGrpSpPr/>
          <p:nvPr/>
        </p:nvGrpSpPr>
        <p:grpSpPr>
          <a:xfrm>
            <a:off x="9645885" y="3705076"/>
            <a:ext cx="1776028" cy="492374"/>
            <a:chOff x="9260146" y="2380784"/>
            <a:chExt cx="1776028" cy="492374"/>
          </a:xfrm>
        </p:grpSpPr>
        <p:sp>
          <p:nvSpPr>
            <p:cNvPr id="85" name="Rectangle: Rounded Corners 84">
              <a:extLst>
                <a:ext uri="{FF2B5EF4-FFF2-40B4-BE49-F238E27FC236}">
                  <a16:creationId xmlns:a16="http://schemas.microsoft.com/office/drawing/2014/main" id="{E6233A2B-C4AD-7B78-1589-592F79E903DE}"/>
                </a:ext>
              </a:extLst>
            </p:cNvPr>
            <p:cNvSpPr/>
            <p:nvPr/>
          </p:nvSpPr>
          <p:spPr>
            <a:xfrm>
              <a:off x="9260146" y="2380784"/>
              <a:ext cx="1776028" cy="492374"/>
            </a:xfrm>
            <a:prstGeom prst="roundRect">
              <a:avLst>
                <a:gd name="adj" fmla="val 50000"/>
              </a:avLst>
            </a:prstGeom>
            <a:solidFill>
              <a:srgbClr val="21FF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86" name="TextBox 85">
              <a:extLst>
                <a:ext uri="{FF2B5EF4-FFF2-40B4-BE49-F238E27FC236}">
                  <a16:creationId xmlns:a16="http://schemas.microsoft.com/office/drawing/2014/main" id="{1EF228B9-14AB-19BB-E582-6CE6BF35F471}"/>
                </a:ext>
              </a:extLst>
            </p:cNvPr>
            <p:cNvSpPr txBox="1"/>
            <p:nvPr/>
          </p:nvSpPr>
          <p:spPr>
            <a:xfrm>
              <a:off x="9310455" y="2473083"/>
              <a:ext cx="1675411"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Cần ký số</a:t>
              </a:r>
              <a:endParaRPr lang="vi-VN" sz="1400" b="1" dirty="0">
                <a:solidFill>
                  <a:schemeClr val="bg1"/>
                </a:solidFill>
                <a:latin typeface="Roboto" pitchFamily="2" charset="0"/>
                <a:ea typeface="Roboto" pitchFamily="2" charset="0"/>
              </a:endParaRPr>
            </a:p>
          </p:txBody>
        </p:sp>
      </p:grpSp>
      <p:grpSp>
        <p:nvGrpSpPr>
          <p:cNvPr id="87" name="Group 86">
            <a:extLst>
              <a:ext uri="{FF2B5EF4-FFF2-40B4-BE49-F238E27FC236}">
                <a16:creationId xmlns:a16="http://schemas.microsoft.com/office/drawing/2014/main" id="{42077283-1CDA-981A-6045-9ADED83B96E6}"/>
              </a:ext>
            </a:extLst>
          </p:cNvPr>
          <p:cNvGrpSpPr/>
          <p:nvPr/>
        </p:nvGrpSpPr>
        <p:grpSpPr>
          <a:xfrm>
            <a:off x="9645885" y="4548319"/>
            <a:ext cx="1776028" cy="492374"/>
            <a:chOff x="9260146" y="2380784"/>
            <a:chExt cx="1776028" cy="492374"/>
          </a:xfrm>
        </p:grpSpPr>
        <p:sp>
          <p:nvSpPr>
            <p:cNvPr id="88" name="Rectangle: Rounded Corners 87">
              <a:extLst>
                <a:ext uri="{FF2B5EF4-FFF2-40B4-BE49-F238E27FC236}">
                  <a16:creationId xmlns:a16="http://schemas.microsoft.com/office/drawing/2014/main" id="{A714A1D1-0D12-D2CE-229E-23354A8664BD}"/>
                </a:ext>
              </a:extLst>
            </p:cNvPr>
            <p:cNvSpPr/>
            <p:nvPr/>
          </p:nvSpPr>
          <p:spPr>
            <a:xfrm>
              <a:off x="9260146" y="2380784"/>
              <a:ext cx="1776028" cy="492374"/>
            </a:xfrm>
            <a:prstGeom prst="roundRect">
              <a:avLst>
                <a:gd name="adj" fmla="val 50000"/>
              </a:avLst>
            </a:prstGeom>
            <a:solidFill>
              <a:srgbClr val="03FE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9" name="TextBox 88">
              <a:extLst>
                <a:ext uri="{FF2B5EF4-FFF2-40B4-BE49-F238E27FC236}">
                  <a16:creationId xmlns:a16="http://schemas.microsoft.com/office/drawing/2014/main" id="{94A6E745-C0E8-859B-4008-25346D4CA754}"/>
                </a:ext>
              </a:extLst>
            </p:cNvPr>
            <p:cNvSpPr txBox="1"/>
            <p:nvPr/>
          </p:nvSpPr>
          <p:spPr>
            <a:xfrm>
              <a:off x="9310455" y="2473083"/>
              <a:ext cx="1675411"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Cần ký số</a:t>
              </a:r>
              <a:endParaRPr lang="vi-VN" sz="1400" b="1" dirty="0">
                <a:solidFill>
                  <a:schemeClr val="bg1"/>
                </a:solidFill>
                <a:latin typeface="Roboto" pitchFamily="2" charset="0"/>
                <a:ea typeface="Roboto" pitchFamily="2" charset="0"/>
              </a:endParaRPr>
            </a:p>
          </p:txBody>
        </p:sp>
      </p:grpSp>
      <p:sp>
        <p:nvSpPr>
          <p:cNvPr id="90" name="TextBox 89">
            <a:extLst>
              <a:ext uri="{FF2B5EF4-FFF2-40B4-BE49-F238E27FC236}">
                <a16:creationId xmlns:a16="http://schemas.microsoft.com/office/drawing/2014/main" id="{B4AEC1B0-4FC5-244D-5B99-3729B99A14A8}"/>
              </a:ext>
            </a:extLst>
          </p:cNvPr>
          <p:cNvSpPr txBox="1"/>
          <p:nvPr/>
        </p:nvSpPr>
        <p:spPr>
          <a:xfrm>
            <a:off x="188023" y="834852"/>
            <a:ext cx="2267464" cy="553998"/>
          </a:xfrm>
          <a:prstGeom prst="rect">
            <a:avLst/>
          </a:prstGeom>
          <a:noFill/>
        </p:spPr>
        <p:txBody>
          <a:bodyPr wrap="square" rtlCol="0">
            <a:spAutoFit/>
          </a:bodyPr>
          <a:lstStyle/>
          <a:p>
            <a:pPr algn="just"/>
            <a:r>
              <a:rPr lang="en-US" sz="3000" b="1" dirty="0">
                <a:solidFill>
                  <a:schemeClr val="bg2">
                    <a:lumMod val="25000"/>
                  </a:schemeClr>
                </a:solidFill>
                <a:latin typeface="Roboto" pitchFamily="2" charset="0"/>
                <a:ea typeface="Roboto" pitchFamily="2" charset="0"/>
              </a:rPr>
              <a:t>NGHIỆP VỤ</a:t>
            </a:r>
          </a:p>
        </p:txBody>
      </p:sp>
      <p:grpSp>
        <p:nvGrpSpPr>
          <p:cNvPr id="103" name="Group 102">
            <a:extLst>
              <a:ext uri="{FF2B5EF4-FFF2-40B4-BE49-F238E27FC236}">
                <a16:creationId xmlns:a16="http://schemas.microsoft.com/office/drawing/2014/main" id="{5DF229D6-5B76-3198-0246-080226AC1E68}"/>
              </a:ext>
            </a:extLst>
          </p:cNvPr>
          <p:cNvGrpSpPr/>
          <p:nvPr/>
        </p:nvGrpSpPr>
        <p:grpSpPr>
          <a:xfrm>
            <a:off x="2824686" y="1432520"/>
            <a:ext cx="8982075" cy="885772"/>
            <a:chOff x="2790825" y="1066800"/>
            <a:chExt cx="8982075" cy="885772"/>
          </a:xfrm>
        </p:grpSpPr>
        <p:sp>
          <p:nvSpPr>
            <p:cNvPr id="104" name="Rectangle: Rounded Corners 103">
              <a:extLst>
                <a:ext uri="{FF2B5EF4-FFF2-40B4-BE49-F238E27FC236}">
                  <a16:creationId xmlns:a16="http://schemas.microsoft.com/office/drawing/2014/main" id="{0E7F87E9-9827-6436-31D2-F5328A1CCE0E}"/>
                </a:ext>
              </a:extLst>
            </p:cNvPr>
            <p:cNvSpPr/>
            <p:nvPr/>
          </p:nvSpPr>
          <p:spPr>
            <a:xfrm>
              <a:off x="4271818" y="1066800"/>
              <a:ext cx="1689553" cy="885772"/>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5" name="Rectangle: Rounded Corners 104">
              <a:extLst>
                <a:ext uri="{FF2B5EF4-FFF2-40B4-BE49-F238E27FC236}">
                  <a16:creationId xmlns:a16="http://schemas.microsoft.com/office/drawing/2014/main" id="{ADA882FA-24ED-F586-F40E-FB548CF06AFF}"/>
                </a:ext>
              </a:extLst>
            </p:cNvPr>
            <p:cNvSpPr/>
            <p:nvPr/>
          </p:nvSpPr>
          <p:spPr>
            <a:xfrm>
              <a:off x="2790825" y="1171575"/>
              <a:ext cx="8982075" cy="657225"/>
            </a:xfrm>
            <a:prstGeom prst="roundRect">
              <a:avLst>
                <a:gd name="adj" fmla="val 5000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6" name="TextBox 105">
              <a:extLst>
                <a:ext uri="{FF2B5EF4-FFF2-40B4-BE49-F238E27FC236}">
                  <a16:creationId xmlns:a16="http://schemas.microsoft.com/office/drawing/2014/main" id="{466E6E54-D71A-1319-B5D4-A3C6AAB11675}"/>
                </a:ext>
              </a:extLst>
            </p:cNvPr>
            <p:cNvSpPr txBox="1"/>
            <p:nvPr/>
          </p:nvSpPr>
          <p:spPr>
            <a:xfrm>
              <a:off x="9633309" y="1238577"/>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KHUYẾN NGHỊ </a:t>
              </a:r>
            </a:p>
            <a:p>
              <a:pPr algn="ctr"/>
              <a:r>
                <a:rPr lang="en-US" sz="1400" b="1" dirty="0">
                  <a:solidFill>
                    <a:schemeClr val="bg1"/>
                  </a:solidFill>
                  <a:latin typeface="Roboto" pitchFamily="2" charset="0"/>
                  <a:ea typeface="Roboto" pitchFamily="2" charset="0"/>
                </a:rPr>
                <a:t>KÝ SỐ</a:t>
              </a:r>
              <a:endParaRPr lang="vi-VN" sz="1400" b="1" dirty="0">
                <a:solidFill>
                  <a:schemeClr val="bg1"/>
                </a:solidFill>
                <a:latin typeface="Roboto" pitchFamily="2" charset="0"/>
                <a:ea typeface="Roboto" pitchFamily="2" charset="0"/>
              </a:endParaRPr>
            </a:p>
          </p:txBody>
        </p:sp>
        <p:sp>
          <p:nvSpPr>
            <p:cNvPr id="107" name="TextBox 106">
              <a:extLst>
                <a:ext uri="{FF2B5EF4-FFF2-40B4-BE49-F238E27FC236}">
                  <a16:creationId xmlns:a16="http://schemas.microsoft.com/office/drawing/2014/main" id="{FC370110-2CC8-0B47-08D9-F62B7373465E}"/>
                </a:ext>
              </a:extLst>
            </p:cNvPr>
            <p:cNvSpPr txBox="1"/>
            <p:nvPr/>
          </p:nvSpPr>
          <p:spPr>
            <a:xfrm>
              <a:off x="7331083" y="1238577"/>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MỨC ĐỘ </a:t>
              </a:r>
            </a:p>
            <a:p>
              <a:pPr algn="ctr"/>
              <a:r>
                <a:rPr lang="en-US" sz="1400" b="1" dirty="0">
                  <a:solidFill>
                    <a:schemeClr val="bg1"/>
                  </a:solidFill>
                  <a:latin typeface="Roboto" pitchFamily="2" charset="0"/>
                  <a:ea typeface="Roboto" pitchFamily="2" charset="0"/>
                </a:rPr>
                <a:t>QUAN TRỌNG</a:t>
              </a:r>
              <a:endParaRPr lang="vi-VN" sz="1400" b="1" dirty="0">
                <a:solidFill>
                  <a:schemeClr val="bg1"/>
                </a:solidFill>
                <a:latin typeface="Roboto" pitchFamily="2" charset="0"/>
                <a:ea typeface="Roboto" pitchFamily="2" charset="0"/>
              </a:endParaRPr>
            </a:p>
          </p:txBody>
        </p:sp>
        <p:sp>
          <p:nvSpPr>
            <p:cNvPr id="108" name="Rectangle: Rounded Corners 107">
              <a:extLst>
                <a:ext uri="{FF2B5EF4-FFF2-40B4-BE49-F238E27FC236}">
                  <a16:creationId xmlns:a16="http://schemas.microsoft.com/office/drawing/2014/main" id="{1AF1B662-648B-6AB1-191F-0900BA07B9A6}"/>
                </a:ext>
              </a:extLst>
            </p:cNvPr>
            <p:cNvSpPr/>
            <p:nvPr/>
          </p:nvSpPr>
          <p:spPr>
            <a:xfrm>
              <a:off x="7326569" y="1066800"/>
              <a:ext cx="1689553" cy="885772"/>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9" name="Rectangle: Rounded Corners 108">
              <a:extLst>
                <a:ext uri="{FF2B5EF4-FFF2-40B4-BE49-F238E27FC236}">
                  <a16:creationId xmlns:a16="http://schemas.microsoft.com/office/drawing/2014/main" id="{71574B29-3B5C-B1B8-A477-6E29BAFFF43F}"/>
                </a:ext>
              </a:extLst>
            </p:cNvPr>
            <p:cNvSpPr/>
            <p:nvPr/>
          </p:nvSpPr>
          <p:spPr>
            <a:xfrm>
              <a:off x="9633307" y="1066800"/>
              <a:ext cx="1689553" cy="885772"/>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0" name="TextBox 109">
              <a:extLst>
                <a:ext uri="{FF2B5EF4-FFF2-40B4-BE49-F238E27FC236}">
                  <a16:creationId xmlns:a16="http://schemas.microsoft.com/office/drawing/2014/main" id="{3516F0BE-E3CB-463D-1DF4-B15C70469937}"/>
                </a:ext>
              </a:extLst>
            </p:cNvPr>
            <p:cNvSpPr txBox="1"/>
            <p:nvPr/>
          </p:nvSpPr>
          <p:spPr>
            <a:xfrm>
              <a:off x="4281451" y="1238577"/>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RỦI RO PHÁP LÝ/</a:t>
              </a:r>
            </a:p>
            <a:p>
              <a:pPr algn="ctr"/>
              <a:r>
                <a:rPr lang="en-US" sz="1400" b="1" dirty="0">
                  <a:solidFill>
                    <a:schemeClr val="bg1"/>
                  </a:solidFill>
                  <a:latin typeface="Roboto" pitchFamily="2" charset="0"/>
                  <a:ea typeface="Roboto" pitchFamily="2" charset="0"/>
                </a:rPr>
                <a:t>TÀI CHÍNH</a:t>
              </a:r>
              <a:endParaRPr lang="vi-VN" sz="1400" b="1" dirty="0">
                <a:solidFill>
                  <a:schemeClr val="bg1"/>
                </a:solidFill>
                <a:latin typeface="Roboto" pitchFamily="2" charset="0"/>
                <a:ea typeface="Roboto" pitchFamily="2" charset="0"/>
              </a:endParaRPr>
            </a:p>
          </p:txBody>
        </p:sp>
      </p:grpSp>
    </p:spTree>
    <p:extLst>
      <p:ext uri="{BB962C8B-B14F-4D97-AF65-F5344CB8AC3E}">
        <p14:creationId xmlns:p14="http://schemas.microsoft.com/office/powerpoint/2010/main" val="2435032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0-#ppt_w/2"/>
                                          </p:val>
                                        </p:tav>
                                        <p:tav tm="100000">
                                          <p:val>
                                            <p:strVal val="#ppt_x"/>
                                          </p:val>
                                        </p:tav>
                                      </p:tavLst>
                                    </p:anim>
                                    <p:anim calcmode="lin" valueType="num">
                                      <p:cBhvr additive="base">
                                        <p:cTn id="12" dur="1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additive="base">
                                        <p:cTn id="15" dur="1250" fill="hold"/>
                                        <p:tgtEl>
                                          <p:spTgt spid="91"/>
                                        </p:tgtEl>
                                        <p:attrNameLst>
                                          <p:attrName>ppt_x</p:attrName>
                                        </p:attrNameLst>
                                      </p:cBhvr>
                                      <p:tavLst>
                                        <p:tav tm="0">
                                          <p:val>
                                            <p:strVal val="0-#ppt_w/2"/>
                                          </p:val>
                                        </p:tav>
                                        <p:tav tm="100000">
                                          <p:val>
                                            <p:strVal val="#ppt_x"/>
                                          </p:val>
                                        </p:tav>
                                      </p:tavLst>
                                    </p:anim>
                                    <p:anim calcmode="lin" valueType="num">
                                      <p:cBhvr additive="base">
                                        <p:cTn id="16" dur="125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anim calcmode="lin" valueType="num">
                                      <p:cBhvr>
                                        <p:cTn id="27" dur="1000" fill="hold"/>
                                        <p:tgtEl>
                                          <p:spTgt spid="22"/>
                                        </p:tgtEl>
                                        <p:attrNameLst>
                                          <p:attrName>ppt_x</p:attrName>
                                        </p:attrNameLst>
                                      </p:cBhvr>
                                      <p:tavLst>
                                        <p:tav tm="0">
                                          <p:val>
                                            <p:strVal val="#ppt_x"/>
                                          </p:val>
                                        </p:tav>
                                        <p:tav tm="100000">
                                          <p:val>
                                            <p:strVal val="#ppt_x"/>
                                          </p:val>
                                        </p:tav>
                                      </p:tavLst>
                                    </p:anim>
                                    <p:anim calcmode="lin" valueType="num">
                                      <p:cBhvr>
                                        <p:cTn id="28" dur="1000" fill="hold"/>
                                        <p:tgtEl>
                                          <p:spTgt spid="22"/>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1000"/>
                                        <p:tgtEl>
                                          <p:spTgt spid="80"/>
                                        </p:tgtEl>
                                      </p:cBhvr>
                                    </p:animEffect>
                                    <p:anim calcmode="lin" valueType="num">
                                      <p:cBhvr>
                                        <p:cTn id="32" dur="1000" fill="hold"/>
                                        <p:tgtEl>
                                          <p:spTgt spid="80"/>
                                        </p:tgtEl>
                                        <p:attrNameLst>
                                          <p:attrName>ppt_x</p:attrName>
                                        </p:attrNameLst>
                                      </p:cBhvr>
                                      <p:tavLst>
                                        <p:tav tm="0">
                                          <p:val>
                                            <p:strVal val="#ppt_x"/>
                                          </p:val>
                                        </p:tav>
                                        <p:tav tm="100000">
                                          <p:val>
                                            <p:strVal val="#ppt_x"/>
                                          </p:val>
                                        </p:tav>
                                      </p:tavLst>
                                    </p:anim>
                                    <p:anim calcmode="lin" valueType="num">
                                      <p:cBhvr>
                                        <p:cTn id="33"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84"/>
                                        </p:tgtEl>
                                        <p:attrNameLst>
                                          <p:attrName>style.visibility</p:attrName>
                                        </p:attrNameLst>
                                      </p:cBhvr>
                                      <p:to>
                                        <p:strVal val="visible"/>
                                      </p:to>
                                    </p:set>
                                    <p:animEffect transition="in" filter="fade">
                                      <p:cBhvr>
                                        <p:cTn id="48" dur="1000"/>
                                        <p:tgtEl>
                                          <p:spTgt spid="84"/>
                                        </p:tgtEl>
                                      </p:cBhvr>
                                    </p:animEffect>
                                    <p:anim calcmode="lin" valueType="num">
                                      <p:cBhvr>
                                        <p:cTn id="49" dur="1000" fill="hold"/>
                                        <p:tgtEl>
                                          <p:spTgt spid="84"/>
                                        </p:tgtEl>
                                        <p:attrNameLst>
                                          <p:attrName>ppt_x</p:attrName>
                                        </p:attrNameLst>
                                      </p:cBhvr>
                                      <p:tavLst>
                                        <p:tav tm="0">
                                          <p:val>
                                            <p:strVal val="#ppt_x"/>
                                          </p:val>
                                        </p:tav>
                                        <p:tav tm="100000">
                                          <p:val>
                                            <p:strVal val="#ppt_x"/>
                                          </p:val>
                                        </p:tav>
                                      </p:tavLst>
                                    </p:anim>
                                    <p:anim calcmode="lin" valueType="num">
                                      <p:cBhvr>
                                        <p:cTn id="50"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nodeType="clickEffect">
                                  <p:stCondLst>
                                    <p:cond delay="0"/>
                                  </p:stCondLst>
                                  <p:childTnLst>
                                    <p:set>
                                      <p:cBhvr>
                                        <p:cTn id="54" dur="1" fill="hold">
                                          <p:stCondLst>
                                            <p:cond delay="0"/>
                                          </p:stCondLst>
                                        </p:cTn>
                                        <p:tgtEl>
                                          <p:spTgt spid="91"/>
                                        </p:tgtEl>
                                        <p:attrNameLst>
                                          <p:attrName>style.visibility</p:attrName>
                                        </p:attrNameLst>
                                      </p:cBhvr>
                                      <p:to>
                                        <p:strVal val="visible"/>
                                      </p:to>
                                    </p:set>
                                    <p:animEffect transition="in" filter="fade">
                                      <p:cBhvr>
                                        <p:cTn id="55" dur="1000"/>
                                        <p:tgtEl>
                                          <p:spTgt spid="91"/>
                                        </p:tgtEl>
                                      </p:cBhvr>
                                    </p:animEffect>
                                    <p:anim calcmode="lin" valueType="num">
                                      <p:cBhvr>
                                        <p:cTn id="56" dur="1000" fill="hold"/>
                                        <p:tgtEl>
                                          <p:spTgt spid="91"/>
                                        </p:tgtEl>
                                        <p:attrNameLst>
                                          <p:attrName>ppt_x</p:attrName>
                                        </p:attrNameLst>
                                      </p:cBhvr>
                                      <p:tavLst>
                                        <p:tav tm="0">
                                          <p:val>
                                            <p:strVal val="#ppt_x"/>
                                          </p:val>
                                        </p:tav>
                                        <p:tav tm="100000">
                                          <p:val>
                                            <p:strVal val="#ppt_x"/>
                                          </p:val>
                                        </p:tav>
                                      </p:tavLst>
                                    </p:anim>
                                    <p:anim calcmode="lin" valueType="num">
                                      <p:cBhvr>
                                        <p:cTn id="57" dur="1000" fill="hold"/>
                                        <p:tgtEl>
                                          <p:spTgt spid="91"/>
                                        </p:tgtEl>
                                        <p:attrNameLst>
                                          <p:attrName>ppt_y</p:attrName>
                                        </p:attrNameLst>
                                      </p:cBhvr>
                                      <p:tavLst>
                                        <p:tav tm="0">
                                          <p:val>
                                            <p:strVal val="#ppt_y-.1"/>
                                          </p:val>
                                        </p:tav>
                                        <p:tav tm="100000">
                                          <p:val>
                                            <p:strVal val="#ppt_y"/>
                                          </p:val>
                                        </p:tav>
                                      </p:tavLst>
                                    </p:anim>
                                  </p:childTnLst>
                                </p:cTn>
                              </p:par>
                              <p:par>
                                <p:cTn id="58" presetID="47" presetClass="entr" presetSubtype="0" fill="hold"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1000"/>
                                        <p:tgtEl>
                                          <p:spTgt spid="26"/>
                                        </p:tgtEl>
                                      </p:cBhvr>
                                    </p:animEffect>
                                    <p:anim calcmode="lin" valueType="num">
                                      <p:cBhvr>
                                        <p:cTn id="61" dur="1000" fill="hold"/>
                                        <p:tgtEl>
                                          <p:spTgt spid="26"/>
                                        </p:tgtEl>
                                        <p:attrNameLst>
                                          <p:attrName>ppt_x</p:attrName>
                                        </p:attrNameLst>
                                      </p:cBhvr>
                                      <p:tavLst>
                                        <p:tav tm="0">
                                          <p:val>
                                            <p:strVal val="#ppt_x"/>
                                          </p:val>
                                        </p:tav>
                                        <p:tav tm="100000">
                                          <p:val>
                                            <p:strVal val="#ppt_x"/>
                                          </p:val>
                                        </p:tav>
                                      </p:tavLst>
                                    </p:anim>
                                    <p:anim calcmode="lin" valueType="num">
                                      <p:cBhvr>
                                        <p:cTn id="62" dur="1000" fill="hold"/>
                                        <p:tgtEl>
                                          <p:spTgt spid="26"/>
                                        </p:tgtEl>
                                        <p:attrNameLst>
                                          <p:attrName>ppt_y</p:attrName>
                                        </p:attrNameLst>
                                      </p:cBhvr>
                                      <p:tavLst>
                                        <p:tav tm="0">
                                          <p:val>
                                            <p:strVal val="#ppt_y-.1"/>
                                          </p:val>
                                        </p:tav>
                                        <p:tav tm="100000">
                                          <p:val>
                                            <p:strVal val="#ppt_y"/>
                                          </p:val>
                                        </p:tav>
                                      </p:tavLst>
                                    </p:anim>
                                  </p:childTnLst>
                                </p:cTn>
                              </p:par>
                              <p:par>
                                <p:cTn id="63" presetID="47" presetClass="entr" presetSubtype="0" fill="hold" nodeType="withEffect">
                                  <p:stCondLst>
                                    <p:cond delay="0"/>
                                  </p:stCondLst>
                                  <p:childTnLst>
                                    <p:set>
                                      <p:cBhvr>
                                        <p:cTn id="64" dur="1" fill="hold">
                                          <p:stCondLst>
                                            <p:cond delay="0"/>
                                          </p:stCondLst>
                                        </p:cTn>
                                        <p:tgtEl>
                                          <p:spTgt spid="87"/>
                                        </p:tgtEl>
                                        <p:attrNameLst>
                                          <p:attrName>style.visibility</p:attrName>
                                        </p:attrNameLst>
                                      </p:cBhvr>
                                      <p:to>
                                        <p:strVal val="visible"/>
                                      </p:to>
                                    </p:set>
                                    <p:animEffect transition="in" filter="fade">
                                      <p:cBhvr>
                                        <p:cTn id="65" dur="1000"/>
                                        <p:tgtEl>
                                          <p:spTgt spid="87"/>
                                        </p:tgtEl>
                                      </p:cBhvr>
                                    </p:animEffect>
                                    <p:anim calcmode="lin" valueType="num">
                                      <p:cBhvr>
                                        <p:cTn id="66" dur="1000" fill="hold"/>
                                        <p:tgtEl>
                                          <p:spTgt spid="87"/>
                                        </p:tgtEl>
                                        <p:attrNameLst>
                                          <p:attrName>ppt_x</p:attrName>
                                        </p:attrNameLst>
                                      </p:cBhvr>
                                      <p:tavLst>
                                        <p:tav tm="0">
                                          <p:val>
                                            <p:strVal val="#ppt_x"/>
                                          </p:val>
                                        </p:tav>
                                        <p:tav tm="100000">
                                          <p:val>
                                            <p:strVal val="#ppt_x"/>
                                          </p:val>
                                        </p:tav>
                                      </p:tavLst>
                                    </p:anim>
                                    <p:anim calcmode="lin" valueType="num">
                                      <p:cBhvr>
                                        <p:cTn id="67"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4DE4E-EFB4-A695-B358-8AB5A4E76387}"/>
            </a:ext>
          </a:extLst>
        </p:cNvPr>
        <p:cNvGrpSpPr/>
        <p:nvPr/>
      </p:nvGrpSpPr>
      <p:grpSpPr>
        <a:xfrm>
          <a:off x="0" y="0"/>
          <a:ext cx="0" cy="0"/>
          <a:chOff x="0" y="0"/>
          <a:chExt cx="0" cy="0"/>
        </a:xfrm>
      </p:grpSpPr>
      <p:sp>
        <p:nvSpPr>
          <p:cNvPr id="45" name="Freeform: Shape 44">
            <a:extLst>
              <a:ext uri="{FF2B5EF4-FFF2-40B4-BE49-F238E27FC236}">
                <a16:creationId xmlns:a16="http://schemas.microsoft.com/office/drawing/2014/main" id="{0FA50D04-6AC4-FC04-3A2D-70DA15EE5FA1}"/>
              </a:ext>
            </a:extLst>
          </p:cNvPr>
          <p:cNvSpPr/>
          <p:nvPr/>
        </p:nvSpPr>
        <p:spPr>
          <a:xfrm rot="16200000">
            <a:off x="8766981" y="-1356074"/>
            <a:ext cx="1786004" cy="4472906"/>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Lst>
            <a:ahLst/>
            <a:cxnLst>
              <a:cxn ang="0">
                <a:pos x="connsiteX0" y="connsiteY0"/>
              </a:cxn>
              <a:cxn ang="0">
                <a:pos x="connsiteX1" y="connsiteY1"/>
              </a:cxn>
              <a:cxn ang="0">
                <a:pos x="connsiteX2" y="connsiteY2"/>
              </a:cxn>
              <a:cxn ang="0">
                <a:pos x="connsiteX3" y="connsiteY3"/>
              </a:cxn>
            </a:cxnLst>
            <a:rect l="l" t="t" r="r" b="b"/>
            <a:pathLst>
              <a:path w="4031673" h="8063346">
                <a:moveTo>
                  <a:pt x="4031673" y="0"/>
                </a:moveTo>
                <a:lnTo>
                  <a:pt x="4031673" y="8063346"/>
                </a:lnTo>
                <a:cubicBezTo>
                  <a:pt x="1805041" y="8063346"/>
                  <a:pt x="0" y="6258305"/>
                  <a:pt x="0" y="4031673"/>
                </a:cubicBezTo>
                <a:cubicBezTo>
                  <a:pt x="0" y="1805041"/>
                  <a:pt x="1805041" y="0"/>
                  <a:pt x="4031673" y="0"/>
                </a:cubicBez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46" name="TextBox 45">
            <a:extLst>
              <a:ext uri="{FF2B5EF4-FFF2-40B4-BE49-F238E27FC236}">
                <a16:creationId xmlns:a16="http://schemas.microsoft.com/office/drawing/2014/main" id="{D4E53F13-3000-1F33-DD1C-B15000585350}"/>
              </a:ext>
            </a:extLst>
          </p:cNvPr>
          <p:cNvSpPr txBox="1"/>
          <p:nvPr/>
        </p:nvSpPr>
        <p:spPr>
          <a:xfrm>
            <a:off x="8013893" y="585221"/>
            <a:ext cx="3300834" cy="553998"/>
          </a:xfrm>
          <a:prstGeom prst="rect">
            <a:avLst/>
          </a:prstGeom>
          <a:solidFill>
            <a:schemeClr val="bg2">
              <a:lumMod val="90000"/>
            </a:schemeClr>
          </a:solidFill>
        </p:spPr>
        <p:txBody>
          <a:bodyPr wrap="square" rtlCol="0">
            <a:spAutoFit/>
          </a:bodyPr>
          <a:lstStyle/>
          <a:p>
            <a:pPr algn="just"/>
            <a:r>
              <a:rPr lang="en-US" sz="3000" b="1" dirty="0">
                <a:solidFill>
                  <a:schemeClr val="bg2">
                    <a:lumMod val="10000"/>
                  </a:schemeClr>
                </a:solidFill>
                <a:latin typeface="Roboto" pitchFamily="2" charset="0"/>
                <a:ea typeface="Roboto" pitchFamily="2" charset="0"/>
              </a:rPr>
              <a:t>NHU CẦU KÝ SỐ</a:t>
            </a:r>
          </a:p>
        </p:txBody>
      </p:sp>
      <p:grpSp>
        <p:nvGrpSpPr>
          <p:cNvPr id="91" name="Group 90">
            <a:extLst>
              <a:ext uri="{FF2B5EF4-FFF2-40B4-BE49-F238E27FC236}">
                <a16:creationId xmlns:a16="http://schemas.microsoft.com/office/drawing/2014/main" id="{786A8364-24B8-231B-F3E9-FF91D6706150}"/>
              </a:ext>
            </a:extLst>
          </p:cNvPr>
          <p:cNvGrpSpPr/>
          <p:nvPr/>
        </p:nvGrpSpPr>
        <p:grpSpPr>
          <a:xfrm>
            <a:off x="2455487" y="4553006"/>
            <a:ext cx="3605791" cy="552448"/>
            <a:chOff x="2889853" y="4019284"/>
            <a:chExt cx="3605791" cy="552448"/>
          </a:xfrm>
        </p:grpSpPr>
        <p:sp>
          <p:nvSpPr>
            <p:cNvPr id="7" name="Rectangle: Rounded Corners 6">
              <a:extLst>
                <a:ext uri="{FF2B5EF4-FFF2-40B4-BE49-F238E27FC236}">
                  <a16:creationId xmlns:a16="http://schemas.microsoft.com/office/drawing/2014/main" id="{A4876C62-C933-0D05-45AD-C93C64E57604}"/>
                </a:ext>
              </a:extLst>
            </p:cNvPr>
            <p:cNvSpPr/>
            <p:nvPr/>
          </p:nvSpPr>
          <p:spPr>
            <a:xfrm>
              <a:off x="2889853" y="4019284"/>
              <a:ext cx="3605791" cy="552448"/>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7" name="TextBox 76">
              <a:extLst>
                <a:ext uri="{FF2B5EF4-FFF2-40B4-BE49-F238E27FC236}">
                  <a16:creationId xmlns:a16="http://schemas.microsoft.com/office/drawing/2014/main" id="{204C31C5-D050-2E44-BC62-1AB25E7ABAE2}"/>
                </a:ext>
              </a:extLst>
            </p:cNvPr>
            <p:cNvSpPr txBox="1"/>
            <p:nvPr/>
          </p:nvSpPr>
          <p:spPr>
            <a:xfrm>
              <a:off x="4016404" y="4141620"/>
              <a:ext cx="2141005" cy="307777"/>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Nguy cơ giả mạo giấy tờ</a:t>
              </a:r>
              <a:endParaRPr lang="en-US" sz="1400" dirty="0">
                <a:solidFill>
                  <a:srgbClr val="0070C0"/>
                </a:solidFill>
                <a:latin typeface="Roboto" pitchFamily="2" charset="0"/>
                <a:ea typeface="Roboto" pitchFamily="2" charset="0"/>
              </a:endParaRPr>
            </a:p>
          </p:txBody>
        </p:sp>
      </p:grpSp>
      <p:grpSp>
        <p:nvGrpSpPr>
          <p:cNvPr id="57" name="Group 56">
            <a:extLst>
              <a:ext uri="{FF2B5EF4-FFF2-40B4-BE49-F238E27FC236}">
                <a16:creationId xmlns:a16="http://schemas.microsoft.com/office/drawing/2014/main" id="{FCA518B1-C2B5-D757-145D-1761DF4CA906}"/>
              </a:ext>
            </a:extLst>
          </p:cNvPr>
          <p:cNvGrpSpPr/>
          <p:nvPr/>
        </p:nvGrpSpPr>
        <p:grpSpPr>
          <a:xfrm>
            <a:off x="2790825" y="3693140"/>
            <a:ext cx="3605791" cy="552448"/>
            <a:chOff x="2790825" y="3693140"/>
            <a:chExt cx="3605791" cy="552448"/>
          </a:xfrm>
        </p:grpSpPr>
        <p:sp>
          <p:nvSpPr>
            <p:cNvPr id="6" name="Rectangle: Rounded Corners 5">
              <a:extLst>
                <a:ext uri="{FF2B5EF4-FFF2-40B4-BE49-F238E27FC236}">
                  <a16:creationId xmlns:a16="http://schemas.microsoft.com/office/drawing/2014/main" id="{70093E1F-3D56-7125-9017-AB3261A9E03D}"/>
                </a:ext>
              </a:extLst>
            </p:cNvPr>
            <p:cNvSpPr/>
            <p:nvPr/>
          </p:nvSpPr>
          <p:spPr>
            <a:xfrm>
              <a:off x="2790825" y="3693140"/>
              <a:ext cx="3605791" cy="552448"/>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2" name="TextBox 71">
              <a:extLst>
                <a:ext uri="{FF2B5EF4-FFF2-40B4-BE49-F238E27FC236}">
                  <a16:creationId xmlns:a16="http://schemas.microsoft.com/office/drawing/2014/main" id="{A723193B-E794-6558-2E22-A4FF5898F696}"/>
                </a:ext>
              </a:extLst>
            </p:cNvPr>
            <p:cNvSpPr txBox="1"/>
            <p:nvPr/>
          </p:nvSpPr>
          <p:spPr>
            <a:xfrm>
              <a:off x="3825737" y="3815476"/>
              <a:ext cx="2377620" cy="307777"/>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Quyền lợi pháp lý,  tài chính</a:t>
              </a:r>
              <a:endParaRPr lang="en-US" sz="1400" dirty="0">
                <a:solidFill>
                  <a:srgbClr val="0070C0"/>
                </a:solidFill>
                <a:latin typeface="Roboto" pitchFamily="2" charset="0"/>
                <a:ea typeface="Roboto" pitchFamily="2" charset="0"/>
              </a:endParaRPr>
            </a:p>
          </p:txBody>
        </p:sp>
      </p:grpSp>
      <p:grpSp>
        <p:nvGrpSpPr>
          <p:cNvPr id="35" name="Group 34">
            <a:extLst>
              <a:ext uri="{FF2B5EF4-FFF2-40B4-BE49-F238E27FC236}">
                <a16:creationId xmlns:a16="http://schemas.microsoft.com/office/drawing/2014/main" id="{B1A8C96B-2D8C-AC3F-F967-8B3B617A7E8E}"/>
              </a:ext>
            </a:extLst>
          </p:cNvPr>
          <p:cNvGrpSpPr/>
          <p:nvPr/>
        </p:nvGrpSpPr>
        <p:grpSpPr>
          <a:xfrm>
            <a:off x="3177391" y="2883985"/>
            <a:ext cx="3605791" cy="552448"/>
            <a:chOff x="3177391" y="2902251"/>
            <a:chExt cx="3605791" cy="552448"/>
          </a:xfrm>
        </p:grpSpPr>
        <p:sp>
          <p:nvSpPr>
            <p:cNvPr id="5" name="Rectangle: Rounded Corners 4">
              <a:extLst>
                <a:ext uri="{FF2B5EF4-FFF2-40B4-BE49-F238E27FC236}">
                  <a16:creationId xmlns:a16="http://schemas.microsoft.com/office/drawing/2014/main" id="{698F99E4-E523-3D22-4DAD-33665F7A0724}"/>
                </a:ext>
              </a:extLst>
            </p:cNvPr>
            <p:cNvSpPr/>
            <p:nvPr/>
          </p:nvSpPr>
          <p:spPr>
            <a:xfrm>
              <a:off x="3177391" y="2902251"/>
              <a:ext cx="3605791" cy="552448"/>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1" name="TextBox 70">
              <a:extLst>
                <a:ext uri="{FF2B5EF4-FFF2-40B4-BE49-F238E27FC236}">
                  <a16:creationId xmlns:a16="http://schemas.microsoft.com/office/drawing/2014/main" id="{92F9ECEB-518B-58A4-85E0-385624A816F7}"/>
                </a:ext>
              </a:extLst>
            </p:cNvPr>
            <p:cNvSpPr txBox="1"/>
            <p:nvPr/>
          </p:nvSpPr>
          <p:spPr>
            <a:xfrm>
              <a:off x="3925454" y="2916865"/>
              <a:ext cx="2800027"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Ảnh hưởng tiến độ và quyền lợi </a:t>
              </a:r>
            </a:p>
            <a:p>
              <a:r>
                <a:rPr lang="vi-VN" sz="1400" dirty="0">
                  <a:solidFill>
                    <a:srgbClr val="0070C0"/>
                  </a:solidFill>
                  <a:latin typeface="Roboto" pitchFamily="2" charset="0"/>
                  <a:ea typeface="Roboto" pitchFamily="2" charset="0"/>
                </a:rPr>
                <a:t>Sinh viên</a:t>
              </a:r>
              <a:endParaRPr lang="en-US" sz="1400" dirty="0">
                <a:solidFill>
                  <a:srgbClr val="0070C0"/>
                </a:solidFill>
                <a:latin typeface="Roboto" pitchFamily="2" charset="0"/>
                <a:ea typeface="Roboto" pitchFamily="2" charset="0"/>
              </a:endParaRPr>
            </a:p>
          </p:txBody>
        </p:sp>
      </p:grpSp>
      <p:sp>
        <p:nvSpPr>
          <p:cNvPr id="4" name="Freeform: Shape 3">
            <a:extLst>
              <a:ext uri="{FF2B5EF4-FFF2-40B4-BE49-F238E27FC236}">
                <a16:creationId xmlns:a16="http://schemas.microsoft.com/office/drawing/2014/main" id="{D4B8BD7B-CA4D-C36A-1A1A-ACD7763E954E}"/>
              </a:ext>
            </a:extLst>
          </p:cNvPr>
          <p:cNvSpPr/>
          <p:nvPr/>
        </p:nvSpPr>
        <p:spPr>
          <a:xfrm rot="10800000">
            <a:off x="0" y="-524164"/>
            <a:ext cx="3520936" cy="7906327"/>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Lst>
            <a:ahLst/>
            <a:cxnLst>
              <a:cxn ang="0">
                <a:pos x="connsiteX0" y="connsiteY0"/>
              </a:cxn>
              <a:cxn ang="0">
                <a:pos x="connsiteX1" y="connsiteY1"/>
              </a:cxn>
              <a:cxn ang="0">
                <a:pos x="connsiteX2" y="connsiteY2"/>
              </a:cxn>
              <a:cxn ang="0">
                <a:pos x="connsiteX3" y="connsiteY3"/>
              </a:cxn>
            </a:cxnLst>
            <a:rect l="l" t="t" r="r" b="b"/>
            <a:pathLst>
              <a:path w="4031673" h="8063346">
                <a:moveTo>
                  <a:pt x="4031673" y="0"/>
                </a:moveTo>
                <a:lnTo>
                  <a:pt x="4031673" y="8063346"/>
                </a:lnTo>
                <a:cubicBezTo>
                  <a:pt x="1805041" y="8063346"/>
                  <a:pt x="0" y="6258305"/>
                  <a:pt x="0" y="4031673"/>
                </a:cubicBezTo>
                <a:cubicBezTo>
                  <a:pt x="0" y="1805041"/>
                  <a:pt x="1805041" y="0"/>
                  <a:pt x="4031673" y="0"/>
                </a:cubicBez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17" name="TextBox 16">
            <a:extLst>
              <a:ext uri="{FF2B5EF4-FFF2-40B4-BE49-F238E27FC236}">
                <a16:creationId xmlns:a16="http://schemas.microsoft.com/office/drawing/2014/main" id="{4CC04767-B608-7D31-92E5-76D40416FFDC}"/>
              </a:ext>
            </a:extLst>
          </p:cNvPr>
          <p:cNvSpPr txBox="1"/>
          <p:nvPr/>
        </p:nvSpPr>
        <p:spPr>
          <a:xfrm>
            <a:off x="197366" y="1478189"/>
            <a:ext cx="2595144" cy="1015663"/>
          </a:xfrm>
          <a:prstGeom prst="rect">
            <a:avLst/>
          </a:prstGeom>
          <a:noFill/>
        </p:spPr>
        <p:txBody>
          <a:bodyPr wrap="square" rtlCol="0">
            <a:spAutoFit/>
          </a:bodyPr>
          <a:lstStyle/>
          <a:p>
            <a:r>
              <a:rPr lang="en-US" sz="3000" b="1" dirty="0">
                <a:solidFill>
                  <a:srgbClr val="0070C0"/>
                </a:solidFill>
                <a:latin typeface="Roboto" pitchFamily="2" charset="0"/>
                <a:ea typeface="Roboto" pitchFamily="2" charset="0"/>
              </a:rPr>
              <a:t>HÀNH CHÍNH – PHÁP LÝ</a:t>
            </a:r>
            <a:endParaRPr lang="vi-VN" sz="3000" b="1" dirty="0">
              <a:solidFill>
                <a:srgbClr val="0070C0"/>
              </a:solidFill>
              <a:latin typeface="Roboto" pitchFamily="2" charset="0"/>
              <a:ea typeface="Roboto" pitchFamily="2" charset="0"/>
            </a:endParaRPr>
          </a:p>
        </p:txBody>
      </p:sp>
      <p:grpSp>
        <p:nvGrpSpPr>
          <p:cNvPr id="36" name="Group 35">
            <a:extLst>
              <a:ext uri="{FF2B5EF4-FFF2-40B4-BE49-F238E27FC236}">
                <a16:creationId xmlns:a16="http://schemas.microsoft.com/office/drawing/2014/main" id="{A35E9E82-E82C-AD9E-B5FC-45B2C348D080}"/>
              </a:ext>
            </a:extLst>
          </p:cNvPr>
          <p:cNvGrpSpPr/>
          <p:nvPr/>
        </p:nvGrpSpPr>
        <p:grpSpPr>
          <a:xfrm>
            <a:off x="197366" y="2898599"/>
            <a:ext cx="3108098" cy="523220"/>
            <a:chOff x="225652" y="1175764"/>
            <a:chExt cx="3108098" cy="523220"/>
          </a:xfrm>
        </p:grpSpPr>
        <p:sp>
          <p:nvSpPr>
            <p:cNvPr id="37" name="TextBox 36">
              <a:extLst>
                <a:ext uri="{FF2B5EF4-FFF2-40B4-BE49-F238E27FC236}">
                  <a16:creationId xmlns:a16="http://schemas.microsoft.com/office/drawing/2014/main" id="{7EC7CE87-E13A-371A-9A7C-D74EEB551EC5}"/>
                </a:ext>
              </a:extLst>
            </p:cNvPr>
            <p:cNvSpPr txBox="1"/>
            <p:nvPr/>
          </p:nvSpPr>
          <p:spPr>
            <a:xfrm>
              <a:off x="530452" y="1175764"/>
              <a:ext cx="2803298" cy="523220"/>
            </a:xfrm>
            <a:prstGeom prst="rect">
              <a:avLst/>
            </a:prstGeom>
            <a:noFill/>
          </p:spPr>
          <p:txBody>
            <a:bodyPr wrap="square" rtlCol="0">
              <a:spAutoFit/>
            </a:bodyPr>
            <a:lstStyle/>
            <a:p>
              <a:r>
                <a:rPr lang="vi-VN" sz="1400" dirty="0">
                  <a:latin typeface="Roboto" pitchFamily="2" charset="0"/>
                  <a:ea typeface="Roboto" pitchFamily="2" charset="0"/>
                </a:rPr>
                <a:t>Đơn xin tạm dừng học bảo lưu </a:t>
              </a:r>
            </a:p>
            <a:p>
              <a:r>
                <a:rPr lang="vi-VN" sz="1400" dirty="0">
                  <a:latin typeface="Roboto" pitchFamily="2" charset="0"/>
                  <a:ea typeface="Roboto" pitchFamily="2" charset="0"/>
                </a:rPr>
                <a:t>kết quả</a:t>
              </a:r>
              <a:r>
                <a:rPr lang="en-US" sz="1400" dirty="0">
                  <a:latin typeface="Roboto" pitchFamily="2" charset="0"/>
                  <a:ea typeface="Roboto" pitchFamily="2" charset="0"/>
                </a:rPr>
                <a:t> </a:t>
              </a:r>
            </a:p>
          </p:txBody>
        </p:sp>
        <p:pic>
          <p:nvPicPr>
            <p:cNvPr id="38" name="Graphic 37" descr="Direction with solid fill">
              <a:extLst>
                <a:ext uri="{FF2B5EF4-FFF2-40B4-BE49-F238E27FC236}">
                  <a16:creationId xmlns:a16="http://schemas.microsoft.com/office/drawing/2014/main" id="{F10F24F6-8133-1542-5415-C751E333F6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5652" y="1292669"/>
              <a:ext cx="304800" cy="304800"/>
            </a:xfrm>
            <a:prstGeom prst="rect">
              <a:avLst/>
            </a:prstGeom>
          </p:spPr>
        </p:pic>
      </p:grpSp>
      <p:grpSp>
        <p:nvGrpSpPr>
          <p:cNvPr id="22" name="Group 21">
            <a:extLst>
              <a:ext uri="{FF2B5EF4-FFF2-40B4-BE49-F238E27FC236}">
                <a16:creationId xmlns:a16="http://schemas.microsoft.com/office/drawing/2014/main" id="{8D90E924-9926-EA48-5397-24297A9DD6DD}"/>
              </a:ext>
            </a:extLst>
          </p:cNvPr>
          <p:cNvGrpSpPr/>
          <p:nvPr/>
        </p:nvGrpSpPr>
        <p:grpSpPr>
          <a:xfrm>
            <a:off x="7704372" y="2944209"/>
            <a:ext cx="942975" cy="432000"/>
            <a:chOff x="7699859" y="2409493"/>
            <a:chExt cx="942975" cy="432000"/>
          </a:xfrm>
        </p:grpSpPr>
        <p:sp>
          <p:nvSpPr>
            <p:cNvPr id="58" name="Rectangle: Rounded Corners 57">
              <a:extLst>
                <a:ext uri="{FF2B5EF4-FFF2-40B4-BE49-F238E27FC236}">
                  <a16:creationId xmlns:a16="http://schemas.microsoft.com/office/drawing/2014/main" id="{C7CA1B2F-975E-CF35-7FFA-BED158DFA423}"/>
                </a:ext>
              </a:extLst>
            </p:cNvPr>
            <p:cNvSpPr/>
            <p:nvPr/>
          </p:nvSpPr>
          <p:spPr>
            <a:xfrm>
              <a:off x="7699859" y="2409493"/>
              <a:ext cx="942975" cy="432000"/>
            </a:xfrm>
            <a:prstGeom prst="roundRect">
              <a:avLst/>
            </a:prstGeom>
            <a:solidFill>
              <a:srgbClr val="FE49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9" name="TextBox 58">
              <a:extLst>
                <a:ext uri="{FF2B5EF4-FFF2-40B4-BE49-F238E27FC236}">
                  <a16:creationId xmlns:a16="http://schemas.microsoft.com/office/drawing/2014/main" id="{B4849AB9-15EC-F30E-3D8A-1A699BBD6E9A}"/>
                </a:ext>
              </a:extLst>
            </p:cNvPr>
            <p:cNvSpPr txBox="1"/>
            <p:nvPr/>
          </p:nvSpPr>
          <p:spPr>
            <a:xfrm>
              <a:off x="7699859" y="2471605"/>
              <a:ext cx="942975"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Cao</a:t>
              </a:r>
              <a:endParaRPr lang="vi-VN" sz="1400" b="1" dirty="0">
                <a:solidFill>
                  <a:schemeClr val="bg1"/>
                </a:solidFill>
                <a:latin typeface="Roboto" pitchFamily="2" charset="0"/>
                <a:ea typeface="Roboto" pitchFamily="2" charset="0"/>
              </a:endParaRPr>
            </a:p>
          </p:txBody>
        </p:sp>
      </p:grpSp>
      <p:grpSp>
        <p:nvGrpSpPr>
          <p:cNvPr id="39" name="Group 38">
            <a:extLst>
              <a:ext uri="{FF2B5EF4-FFF2-40B4-BE49-F238E27FC236}">
                <a16:creationId xmlns:a16="http://schemas.microsoft.com/office/drawing/2014/main" id="{469C7BE0-29BE-8757-A0EF-E2DD5BEF8949}"/>
              </a:ext>
            </a:extLst>
          </p:cNvPr>
          <p:cNvGrpSpPr/>
          <p:nvPr/>
        </p:nvGrpSpPr>
        <p:grpSpPr>
          <a:xfrm>
            <a:off x="197366" y="3809604"/>
            <a:ext cx="3108098" cy="319520"/>
            <a:chOff x="225652" y="1744249"/>
            <a:chExt cx="3108098" cy="319520"/>
          </a:xfrm>
        </p:grpSpPr>
        <p:sp>
          <p:nvSpPr>
            <p:cNvPr id="40" name="TextBox 39">
              <a:extLst>
                <a:ext uri="{FF2B5EF4-FFF2-40B4-BE49-F238E27FC236}">
                  <a16:creationId xmlns:a16="http://schemas.microsoft.com/office/drawing/2014/main" id="{2C359048-EBFE-D4BB-A540-091A9B03382A}"/>
                </a:ext>
              </a:extLst>
            </p:cNvPr>
            <p:cNvSpPr txBox="1"/>
            <p:nvPr/>
          </p:nvSpPr>
          <p:spPr>
            <a:xfrm>
              <a:off x="530452" y="1744249"/>
              <a:ext cx="2803298" cy="307777"/>
            </a:xfrm>
            <a:prstGeom prst="rect">
              <a:avLst/>
            </a:prstGeom>
            <a:noFill/>
          </p:spPr>
          <p:txBody>
            <a:bodyPr wrap="square" rtlCol="0">
              <a:spAutoFit/>
            </a:bodyPr>
            <a:lstStyle/>
            <a:p>
              <a:r>
                <a:rPr lang="vi-VN" sz="1400" dirty="0">
                  <a:latin typeface="Roboto" pitchFamily="2" charset="0"/>
                  <a:ea typeface="Roboto" pitchFamily="2" charset="0"/>
                </a:rPr>
                <a:t>Đơn xin thôi học</a:t>
              </a:r>
              <a:r>
                <a:rPr lang="en-US" sz="1400" dirty="0">
                  <a:latin typeface="Roboto" pitchFamily="2" charset="0"/>
                  <a:ea typeface="Roboto" pitchFamily="2" charset="0"/>
                </a:rPr>
                <a:t> </a:t>
              </a:r>
            </a:p>
          </p:txBody>
        </p:sp>
        <p:pic>
          <p:nvPicPr>
            <p:cNvPr id="41" name="Graphic 40" descr="Direction with solid fill">
              <a:extLst>
                <a:ext uri="{FF2B5EF4-FFF2-40B4-BE49-F238E27FC236}">
                  <a16:creationId xmlns:a16="http://schemas.microsoft.com/office/drawing/2014/main" id="{7CE41563-09CB-FACE-C5BB-E605DBC9FFA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5652" y="1758969"/>
              <a:ext cx="304800" cy="304800"/>
            </a:xfrm>
            <a:prstGeom prst="rect">
              <a:avLst/>
            </a:prstGeom>
          </p:spPr>
        </p:pic>
      </p:grpSp>
      <p:grpSp>
        <p:nvGrpSpPr>
          <p:cNvPr id="29" name="Group 28">
            <a:extLst>
              <a:ext uri="{FF2B5EF4-FFF2-40B4-BE49-F238E27FC236}">
                <a16:creationId xmlns:a16="http://schemas.microsoft.com/office/drawing/2014/main" id="{617149ED-4A05-BB87-F7BA-97FF4A01116C}"/>
              </a:ext>
            </a:extLst>
          </p:cNvPr>
          <p:cNvGrpSpPr/>
          <p:nvPr/>
        </p:nvGrpSpPr>
        <p:grpSpPr>
          <a:xfrm>
            <a:off x="197366" y="4567620"/>
            <a:ext cx="3070556" cy="523220"/>
            <a:chOff x="200190" y="2222204"/>
            <a:chExt cx="3070556" cy="523220"/>
          </a:xfrm>
        </p:grpSpPr>
        <p:sp>
          <p:nvSpPr>
            <p:cNvPr id="30" name="TextBox 29">
              <a:extLst>
                <a:ext uri="{FF2B5EF4-FFF2-40B4-BE49-F238E27FC236}">
                  <a16:creationId xmlns:a16="http://schemas.microsoft.com/office/drawing/2014/main" id="{40D411D2-D2AC-97F5-74BB-CD1F7C747AF8}"/>
                </a:ext>
              </a:extLst>
            </p:cNvPr>
            <p:cNvSpPr txBox="1"/>
            <p:nvPr/>
          </p:nvSpPr>
          <p:spPr>
            <a:xfrm>
              <a:off x="530452" y="2222204"/>
              <a:ext cx="2740294" cy="523220"/>
            </a:xfrm>
            <a:prstGeom prst="rect">
              <a:avLst/>
            </a:prstGeom>
            <a:noFill/>
          </p:spPr>
          <p:txBody>
            <a:bodyPr wrap="square" rtlCol="0">
              <a:spAutoFit/>
            </a:bodyPr>
            <a:lstStyle/>
            <a:p>
              <a:r>
                <a:rPr lang="vi-VN" sz="1400" dirty="0">
                  <a:latin typeface="Roboto" pitchFamily="2" charset="0"/>
                  <a:ea typeface="Roboto" pitchFamily="2" charset="0"/>
                </a:rPr>
                <a:t>Đơn xin cấp lại bảng điểm, chứng nhận sinh viên</a:t>
              </a:r>
              <a:r>
                <a:rPr lang="en-US" sz="1400" dirty="0">
                  <a:latin typeface="Roboto" pitchFamily="2" charset="0"/>
                  <a:ea typeface="Roboto" pitchFamily="2" charset="0"/>
                </a:rPr>
                <a:t> </a:t>
              </a:r>
            </a:p>
          </p:txBody>
        </p:sp>
        <p:pic>
          <p:nvPicPr>
            <p:cNvPr id="31" name="Graphic 30" descr="Direction with solid fill">
              <a:extLst>
                <a:ext uri="{FF2B5EF4-FFF2-40B4-BE49-F238E27FC236}">
                  <a16:creationId xmlns:a16="http://schemas.microsoft.com/office/drawing/2014/main" id="{D1238422-10F6-11DD-445D-946852CEB73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0190" y="2272481"/>
              <a:ext cx="304800" cy="304800"/>
            </a:xfrm>
            <a:prstGeom prst="rect">
              <a:avLst/>
            </a:prstGeom>
          </p:spPr>
        </p:pic>
      </p:grpSp>
      <p:grpSp>
        <p:nvGrpSpPr>
          <p:cNvPr id="23" name="Group 22">
            <a:extLst>
              <a:ext uri="{FF2B5EF4-FFF2-40B4-BE49-F238E27FC236}">
                <a16:creationId xmlns:a16="http://schemas.microsoft.com/office/drawing/2014/main" id="{0428BF8A-8FD6-F0A0-C086-8562BF8E4E50}"/>
              </a:ext>
            </a:extLst>
          </p:cNvPr>
          <p:cNvGrpSpPr/>
          <p:nvPr/>
        </p:nvGrpSpPr>
        <p:grpSpPr>
          <a:xfrm>
            <a:off x="7704372" y="3753364"/>
            <a:ext cx="942975" cy="432000"/>
            <a:chOff x="7699859" y="2409493"/>
            <a:chExt cx="942975" cy="432000"/>
          </a:xfrm>
        </p:grpSpPr>
        <p:sp>
          <p:nvSpPr>
            <p:cNvPr id="24" name="Rectangle: Rounded Corners 23">
              <a:extLst>
                <a:ext uri="{FF2B5EF4-FFF2-40B4-BE49-F238E27FC236}">
                  <a16:creationId xmlns:a16="http://schemas.microsoft.com/office/drawing/2014/main" id="{729E8A5D-A922-1A47-B984-33AC8852458B}"/>
                </a:ext>
              </a:extLst>
            </p:cNvPr>
            <p:cNvSpPr/>
            <p:nvPr/>
          </p:nvSpPr>
          <p:spPr>
            <a:xfrm>
              <a:off x="7699859" y="2409493"/>
              <a:ext cx="942975" cy="432000"/>
            </a:xfrm>
            <a:prstGeom prst="roundRect">
              <a:avLst/>
            </a:prstGeom>
            <a:solidFill>
              <a:srgbClr val="FE49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5" name="TextBox 24">
              <a:extLst>
                <a:ext uri="{FF2B5EF4-FFF2-40B4-BE49-F238E27FC236}">
                  <a16:creationId xmlns:a16="http://schemas.microsoft.com/office/drawing/2014/main" id="{A7245324-D5C5-B048-E7A6-C4030124D252}"/>
                </a:ext>
              </a:extLst>
            </p:cNvPr>
            <p:cNvSpPr txBox="1"/>
            <p:nvPr/>
          </p:nvSpPr>
          <p:spPr>
            <a:xfrm>
              <a:off x="7699859" y="2471605"/>
              <a:ext cx="942975"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Cao</a:t>
              </a:r>
              <a:endParaRPr lang="vi-VN" sz="1400" b="1" dirty="0">
                <a:solidFill>
                  <a:schemeClr val="bg1"/>
                </a:solidFill>
                <a:latin typeface="Roboto" pitchFamily="2" charset="0"/>
                <a:ea typeface="Roboto" pitchFamily="2" charset="0"/>
              </a:endParaRPr>
            </a:p>
          </p:txBody>
        </p:sp>
      </p:grpSp>
      <p:grpSp>
        <p:nvGrpSpPr>
          <p:cNvPr id="80" name="Group 79">
            <a:extLst>
              <a:ext uri="{FF2B5EF4-FFF2-40B4-BE49-F238E27FC236}">
                <a16:creationId xmlns:a16="http://schemas.microsoft.com/office/drawing/2014/main" id="{D1EAD907-55AD-CD47-66F1-B1B9A5AD3CCA}"/>
              </a:ext>
            </a:extLst>
          </p:cNvPr>
          <p:cNvGrpSpPr/>
          <p:nvPr/>
        </p:nvGrpSpPr>
        <p:grpSpPr>
          <a:xfrm>
            <a:off x="9645885" y="2914022"/>
            <a:ext cx="1776028" cy="492374"/>
            <a:chOff x="9260146" y="2380784"/>
            <a:chExt cx="1776028" cy="492374"/>
          </a:xfrm>
        </p:grpSpPr>
        <p:sp>
          <p:nvSpPr>
            <p:cNvPr id="19" name="Rectangle: Rounded Corners 18">
              <a:extLst>
                <a:ext uri="{FF2B5EF4-FFF2-40B4-BE49-F238E27FC236}">
                  <a16:creationId xmlns:a16="http://schemas.microsoft.com/office/drawing/2014/main" id="{484966F9-7F0E-B3D6-062A-C72C48C6CD86}"/>
                </a:ext>
              </a:extLst>
            </p:cNvPr>
            <p:cNvSpPr/>
            <p:nvPr/>
          </p:nvSpPr>
          <p:spPr>
            <a:xfrm>
              <a:off x="9260146" y="2380784"/>
              <a:ext cx="1776028" cy="492374"/>
            </a:xfrm>
            <a:prstGeom prst="roundRect">
              <a:avLst>
                <a:gd name="adj" fmla="val 50000"/>
              </a:avLst>
            </a:prstGeom>
            <a:solidFill>
              <a:srgbClr val="21FF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9" name="TextBox 78">
              <a:extLst>
                <a:ext uri="{FF2B5EF4-FFF2-40B4-BE49-F238E27FC236}">
                  <a16:creationId xmlns:a16="http://schemas.microsoft.com/office/drawing/2014/main" id="{139DB49A-8F2B-9FAB-1736-5DD5BABDAD22}"/>
                </a:ext>
              </a:extLst>
            </p:cNvPr>
            <p:cNvSpPr txBox="1"/>
            <p:nvPr/>
          </p:nvSpPr>
          <p:spPr>
            <a:xfrm>
              <a:off x="9310455" y="2473083"/>
              <a:ext cx="1675411"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Cần ký số</a:t>
              </a:r>
              <a:endParaRPr lang="vi-VN" sz="1400" b="1" dirty="0">
                <a:solidFill>
                  <a:schemeClr val="bg1"/>
                </a:solidFill>
                <a:latin typeface="Roboto" pitchFamily="2" charset="0"/>
                <a:ea typeface="Roboto" pitchFamily="2" charset="0"/>
              </a:endParaRPr>
            </a:p>
          </p:txBody>
        </p:sp>
      </p:grpSp>
      <p:grpSp>
        <p:nvGrpSpPr>
          <p:cNvPr id="84" name="Group 83">
            <a:extLst>
              <a:ext uri="{FF2B5EF4-FFF2-40B4-BE49-F238E27FC236}">
                <a16:creationId xmlns:a16="http://schemas.microsoft.com/office/drawing/2014/main" id="{AD2F5F03-EBCD-6356-4DCD-40065632652A}"/>
              </a:ext>
            </a:extLst>
          </p:cNvPr>
          <p:cNvGrpSpPr/>
          <p:nvPr/>
        </p:nvGrpSpPr>
        <p:grpSpPr>
          <a:xfrm>
            <a:off x="9645885" y="3723177"/>
            <a:ext cx="1776028" cy="492374"/>
            <a:chOff x="9260146" y="2380784"/>
            <a:chExt cx="1776028" cy="492374"/>
          </a:xfrm>
        </p:grpSpPr>
        <p:sp>
          <p:nvSpPr>
            <p:cNvPr id="85" name="Rectangle: Rounded Corners 84">
              <a:extLst>
                <a:ext uri="{FF2B5EF4-FFF2-40B4-BE49-F238E27FC236}">
                  <a16:creationId xmlns:a16="http://schemas.microsoft.com/office/drawing/2014/main" id="{59ED118D-236C-D900-87BD-7E4C9AA12817}"/>
                </a:ext>
              </a:extLst>
            </p:cNvPr>
            <p:cNvSpPr/>
            <p:nvPr/>
          </p:nvSpPr>
          <p:spPr>
            <a:xfrm>
              <a:off x="9260146" y="2380784"/>
              <a:ext cx="1776028" cy="492374"/>
            </a:xfrm>
            <a:prstGeom prst="roundRect">
              <a:avLst>
                <a:gd name="adj" fmla="val 50000"/>
              </a:avLst>
            </a:prstGeom>
            <a:solidFill>
              <a:srgbClr val="21FF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6" name="TextBox 85">
              <a:extLst>
                <a:ext uri="{FF2B5EF4-FFF2-40B4-BE49-F238E27FC236}">
                  <a16:creationId xmlns:a16="http://schemas.microsoft.com/office/drawing/2014/main" id="{6B9A6E9A-6A15-DB4B-454A-5A0CB6831BA0}"/>
                </a:ext>
              </a:extLst>
            </p:cNvPr>
            <p:cNvSpPr txBox="1"/>
            <p:nvPr/>
          </p:nvSpPr>
          <p:spPr>
            <a:xfrm>
              <a:off x="9310455" y="2473083"/>
              <a:ext cx="1675411"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Cần ký số</a:t>
              </a:r>
              <a:endParaRPr lang="vi-VN" sz="1400" b="1" dirty="0">
                <a:solidFill>
                  <a:schemeClr val="bg1"/>
                </a:solidFill>
                <a:latin typeface="Roboto" pitchFamily="2" charset="0"/>
                <a:ea typeface="Roboto" pitchFamily="2" charset="0"/>
              </a:endParaRPr>
            </a:p>
          </p:txBody>
        </p:sp>
      </p:grpSp>
      <p:grpSp>
        <p:nvGrpSpPr>
          <p:cNvPr id="13" name="Group 12">
            <a:extLst>
              <a:ext uri="{FF2B5EF4-FFF2-40B4-BE49-F238E27FC236}">
                <a16:creationId xmlns:a16="http://schemas.microsoft.com/office/drawing/2014/main" id="{6160A281-5DA3-D786-FA52-E21A85810418}"/>
              </a:ext>
            </a:extLst>
          </p:cNvPr>
          <p:cNvGrpSpPr/>
          <p:nvPr/>
        </p:nvGrpSpPr>
        <p:grpSpPr>
          <a:xfrm>
            <a:off x="9470391" y="4583043"/>
            <a:ext cx="2127015" cy="492374"/>
            <a:chOff x="9645884" y="4583043"/>
            <a:chExt cx="2127015" cy="492374"/>
          </a:xfrm>
        </p:grpSpPr>
        <p:sp>
          <p:nvSpPr>
            <p:cNvPr id="88" name="Rectangle: Rounded Corners 87">
              <a:extLst>
                <a:ext uri="{FF2B5EF4-FFF2-40B4-BE49-F238E27FC236}">
                  <a16:creationId xmlns:a16="http://schemas.microsoft.com/office/drawing/2014/main" id="{B39FACB6-AA29-F81F-C6BB-2C8119D463B3}"/>
                </a:ext>
              </a:extLst>
            </p:cNvPr>
            <p:cNvSpPr/>
            <p:nvPr/>
          </p:nvSpPr>
          <p:spPr>
            <a:xfrm>
              <a:off x="9645884" y="4583043"/>
              <a:ext cx="2127015" cy="492374"/>
            </a:xfrm>
            <a:prstGeom prst="roundRect">
              <a:avLst>
                <a:gd name="adj" fmla="val 50000"/>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9" name="TextBox 88">
              <a:extLst>
                <a:ext uri="{FF2B5EF4-FFF2-40B4-BE49-F238E27FC236}">
                  <a16:creationId xmlns:a16="http://schemas.microsoft.com/office/drawing/2014/main" id="{B97B01A9-8FB3-45BA-E53D-23DFCADF0BFB}"/>
                </a:ext>
              </a:extLst>
            </p:cNvPr>
            <p:cNvSpPr txBox="1"/>
            <p:nvPr/>
          </p:nvSpPr>
          <p:spPr>
            <a:xfrm>
              <a:off x="9671039" y="4675342"/>
              <a:ext cx="2076705"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Khuyến nghị Cần ký số</a:t>
              </a:r>
              <a:endParaRPr lang="vi-VN" sz="1400" b="1" dirty="0">
                <a:solidFill>
                  <a:schemeClr val="bg1"/>
                </a:solidFill>
                <a:latin typeface="Roboto" pitchFamily="2" charset="0"/>
                <a:ea typeface="Roboto" pitchFamily="2" charset="0"/>
              </a:endParaRPr>
            </a:p>
          </p:txBody>
        </p:sp>
      </p:grpSp>
      <p:grpSp>
        <p:nvGrpSpPr>
          <p:cNvPr id="3" name="Group 2">
            <a:extLst>
              <a:ext uri="{FF2B5EF4-FFF2-40B4-BE49-F238E27FC236}">
                <a16:creationId xmlns:a16="http://schemas.microsoft.com/office/drawing/2014/main" id="{6E0690FC-F792-8F41-F75A-4D25A60D41CF}"/>
              </a:ext>
            </a:extLst>
          </p:cNvPr>
          <p:cNvGrpSpPr/>
          <p:nvPr/>
        </p:nvGrpSpPr>
        <p:grpSpPr>
          <a:xfrm>
            <a:off x="7423528" y="4613230"/>
            <a:ext cx="1495634" cy="432000"/>
            <a:chOff x="7482360" y="4909925"/>
            <a:chExt cx="1495634" cy="432000"/>
          </a:xfrm>
        </p:grpSpPr>
        <p:sp>
          <p:nvSpPr>
            <p:cNvPr id="8" name="Rectangle: Rounded Corners 7">
              <a:extLst>
                <a:ext uri="{FF2B5EF4-FFF2-40B4-BE49-F238E27FC236}">
                  <a16:creationId xmlns:a16="http://schemas.microsoft.com/office/drawing/2014/main" id="{37F6C772-AA1E-072C-9554-BDA6EE5157AA}"/>
                </a:ext>
              </a:extLst>
            </p:cNvPr>
            <p:cNvSpPr/>
            <p:nvPr/>
          </p:nvSpPr>
          <p:spPr>
            <a:xfrm>
              <a:off x="7482360" y="4909925"/>
              <a:ext cx="1495634" cy="432000"/>
            </a:xfrm>
            <a:prstGeom prst="roundRect">
              <a:avLst/>
            </a:prstGeom>
            <a:solidFill>
              <a:srgbClr val="FF9F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TextBox 10">
              <a:extLst>
                <a:ext uri="{FF2B5EF4-FFF2-40B4-BE49-F238E27FC236}">
                  <a16:creationId xmlns:a16="http://schemas.microsoft.com/office/drawing/2014/main" id="{FCE7C07A-08FD-8C11-5DEE-F8A70E8CAC08}"/>
                </a:ext>
              </a:extLst>
            </p:cNvPr>
            <p:cNvSpPr txBox="1"/>
            <p:nvPr/>
          </p:nvSpPr>
          <p:spPr>
            <a:xfrm>
              <a:off x="7482360" y="4972037"/>
              <a:ext cx="1495634"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Trung bình</a:t>
              </a:r>
              <a:endParaRPr lang="vi-VN" sz="1400" b="1" dirty="0">
                <a:solidFill>
                  <a:schemeClr val="bg1"/>
                </a:solidFill>
                <a:latin typeface="Roboto" pitchFamily="2" charset="0"/>
                <a:ea typeface="Roboto" pitchFamily="2" charset="0"/>
              </a:endParaRPr>
            </a:p>
          </p:txBody>
        </p:sp>
      </p:grpSp>
      <p:sp>
        <p:nvSpPr>
          <p:cNvPr id="14" name="TextBox 13">
            <a:extLst>
              <a:ext uri="{FF2B5EF4-FFF2-40B4-BE49-F238E27FC236}">
                <a16:creationId xmlns:a16="http://schemas.microsoft.com/office/drawing/2014/main" id="{BACF4684-A03E-D937-368A-0EC46DF406A8}"/>
              </a:ext>
            </a:extLst>
          </p:cNvPr>
          <p:cNvSpPr txBox="1"/>
          <p:nvPr/>
        </p:nvSpPr>
        <p:spPr>
          <a:xfrm>
            <a:off x="188023" y="834852"/>
            <a:ext cx="2267464" cy="553998"/>
          </a:xfrm>
          <a:prstGeom prst="rect">
            <a:avLst/>
          </a:prstGeom>
          <a:noFill/>
        </p:spPr>
        <p:txBody>
          <a:bodyPr wrap="square" rtlCol="0">
            <a:spAutoFit/>
          </a:bodyPr>
          <a:lstStyle/>
          <a:p>
            <a:pPr algn="just"/>
            <a:r>
              <a:rPr lang="en-US" sz="3000" b="1" dirty="0">
                <a:solidFill>
                  <a:schemeClr val="bg2">
                    <a:lumMod val="25000"/>
                  </a:schemeClr>
                </a:solidFill>
                <a:latin typeface="Roboto" pitchFamily="2" charset="0"/>
                <a:ea typeface="Roboto" pitchFamily="2" charset="0"/>
              </a:rPr>
              <a:t>NGHIỆP VỤ</a:t>
            </a:r>
          </a:p>
        </p:txBody>
      </p:sp>
      <p:grpSp>
        <p:nvGrpSpPr>
          <p:cNvPr id="48" name="Group 47">
            <a:extLst>
              <a:ext uri="{FF2B5EF4-FFF2-40B4-BE49-F238E27FC236}">
                <a16:creationId xmlns:a16="http://schemas.microsoft.com/office/drawing/2014/main" id="{897EB2BF-E5EC-E8F5-B027-0903717D3C42}"/>
              </a:ext>
            </a:extLst>
          </p:cNvPr>
          <p:cNvGrpSpPr/>
          <p:nvPr/>
        </p:nvGrpSpPr>
        <p:grpSpPr>
          <a:xfrm>
            <a:off x="2824686" y="1432520"/>
            <a:ext cx="8982075" cy="885772"/>
            <a:chOff x="2790825" y="1066800"/>
            <a:chExt cx="8982075" cy="885772"/>
          </a:xfrm>
        </p:grpSpPr>
        <p:sp>
          <p:nvSpPr>
            <p:cNvPr id="50" name="Rectangle: Rounded Corners 49">
              <a:extLst>
                <a:ext uri="{FF2B5EF4-FFF2-40B4-BE49-F238E27FC236}">
                  <a16:creationId xmlns:a16="http://schemas.microsoft.com/office/drawing/2014/main" id="{8401764C-3E4F-2AA7-85E2-5CB610352DBC}"/>
                </a:ext>
              </a:extLst>
            </p:cNvPr>
            <p:cNvSpPr/>
            <p:nvPr/>
          </p:nvSpPr>
          <p:spPr>
            <a:xfrm>
              <a:off x="4271818" y="1066800"/>
              <a:ext cx="1689553" cy="885772"/>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1" name="Rectangle: Rounded Corners 50">
              <a:extLst>
                <a:ext uri="{FF2B5EF4-FFF2-40B4-BE49-F238E27FC236}">
                  <a16:creationId xmlns:a16="http://schemas.microsoft.com/office/drawing/2014/main" id="{2F51AAC4-95A3-5C64-E98A-331AE351A691}"/>
                </a:ext>
              </a:extLst>
            </p:cNvPr>
            <p:cNvSpPr/>
            <p:nvPr/>
          </p:nvSpPr>
          <p:spPr>
            <a:xfrm>
              <a:off x="2790825" y="1171575"/>
              <a:ext cx="8982075" cy="657225"/>
            </a:xfrm>
            <a:prstGeom prst="roundRect">
              <a:avLst>
                <a:gd name="adj" fmla="val 5000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2" name="TextBox 51">
              <a:extLst>
                <a:ext uri="{FF2B5EF4-FFF2-40B4-BE49-F238E27FC236}">
                  <a16:creationId xmlns:a16="http://schemas.microsoft.com/office/drawing/2014/main" id="{0E0A7FF7-603B-05F2-F645-9147F12135D9}"/>
                </a:ext>
              </a:extLst>
            </p:cNvPr>
            <p:cNvSpPr txBox="1"/>
            <p:nvPr/>
          </p:nvSpPr>
          <p:spPr>
            <a:xfrm>
              <a:off x="9633309" y="1238577"/>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KHUYẾN NGHỊ </a:t>
              </a:r>
            </a:p>
            <a:p>
              <a:pPr algn="ctr"/>
              <a:r>
                <a:rPr lang="en-US" sz="1400" b="1" dirty="0">
                  <a:solidFill>
                    <a:schemeClr val="bg1"/>
                  </a:solidFill>
                  <a:latin typeface="Roboto" pitchFamily="2" charset="0"/>
                  <a:ea typeface="Roboto" pitchFamily="2" charset="0"/>
                </a:rPr>
                <a:t>KÝ SỐ</a:t>
              </a:r>
              <a:endParaRPr lang="vi-VN" sz="1400" b="1" dirty="0">
                <a:solidFill>
                  <a:schemeClr val="bg1"/>
                </a:solidFill>
                <a:latin typeface="Roboto" pitchFamily="2" charset="0"/>
                <a:ea typeface="Roboto" pitchFamily="2" charset="0"/>
              </a:endParaRPr>
            </a:p>
          </p:txBody>
        </p:sp>
        <p:sp>
          <p:nvSpPr>
            <p:cNvPr id="53" name="TextBox 52">
              <a:extLst>
                <a:ext uri="{FF2B5EF4-FFF2-40B4-BE49-F238E27FC236}">
                  <a16:creationId xmlns:a16="http://schemas.microsoft.com/office/drawing/2014/main" id="{79EAEAFF-EB60-7668-0258-6DEC913006D0}"/>
                </a:ext>
              </a:extLst>
            </p:cNvPr>
            <p:cNvSpPr txBox="1"/>
            <p:nvPr/>
          </p:nvSpPr>
          <p:spPr>
            <a:xfrm>
              <a:off x="7331083" y="1238577"/>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MỨC ĐỘ </a:t>
              </a:r>
            </a:p>
            <a:p>
              <a:pPr algn="ctr"/>
              <a:r>
                <a:rPr lang="en-US" sz="1400" b="1" dirty="0">
                  <a:solidFill>
                    <a:schemeClr val="bg1"/>
                  </a:solidFill>
                  <a:latin typeface="Roboto" pitchFamily="2" charset="0"/>
                  <a:ea typeface="Roboto" pitchFamily="2" charset="0"/>
                </a:rPr>
                <a:t>QUAN TRỌNG</a:t>
              </a:r>
              <a:endParaRPr lang="vi-VN" sz="1400" b="1" dirty="0">
                <a:solidFill>
                  <a:schemeClr val="bg1"/>
                </a:solidFill>
                <a:latin typeface="Roboto" pitchFamily="2" charset="0"/>
                <a:ea typeface="Roboto" pitchFamily="2" charset="0"/>
              </a:endParaRPr>
            </a:p>
          </p:txBody>
        </p:sp>
        <p:sp>
          <p:nvSpPr>
            <p:cNvPr id="54" name="Rectangle: Rounded Corners 53">
              <a:extLst>
                <a:ext uri="{FF2B5EF4-FFF2-40B4-BE49-F238E27FC236}">
                  <a16:creationId xmlns:a16="http://schemas.microsoft.com/office/drawing/2014/main" id="{B4016792-BFD6-97F6-C6D1-B5B7621F73A9}"/>
                </a:ext>
              </a:extLst>
            </p:cNvPr>
            <p:cNvSpPr/>
            <p:nvPr/>
          </p:nvSpPr>
          <p:spPr>
            <a:xfrm>
              <a:off x="7326569" y="1066800"/>
              <a:ext cx="1689553" cy="885772"/>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5" name="Rectangle: Rounded Corners 54">
              <a:extLst>
                <a:ext uri="{FF2B5EF4-FFF2-40B4-BE49-F238E27FC236}">
                  <a16:creationId xmlns:a16="http://schemas.microsoft.com/office/drawing/2014/main" id="{5BE10F22-960E-33AC-51DD-0A5989BA3DF4}"/>
                </a:ext>
              </a:extLst>
            </p:cNvPr>
            <p:cNvSpPr/>
            <p:nvPr/>
          </p:nvSpPr>
          <p:spPr>
            <a:xfrm>
              <a:off x="9633307" y="1066800"/>
              <a:ext cx="1689553" cy="885772"/>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6" name="TextBox 55">
              <a:extLst>
                <a:ext uri="{FF2B5EF4-FFF2-40B4-BE49-F238E27FC236}">
                  <a16:creationId xmlns:a16="http://schemas.microsoft.com/office/drawing/2014/main" id="{EB932D5D-65D7-71F5-370E-2F3A16F4CF6D}"/>
                </a:ext>
              </a:extLst>
            </p:cNvPr>
            <p:cNvSpPr txBox="1"/>
            <p:nvPr/>
          </p:nvSpPr>
          <p:spPr>
            <a:xfrm>
              <a:off x="4281451" y="1238577"/>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RỦI RO PHÁP LÝ/</a:t>
              </a:r>
            </a:p>
            <a:p>
              <a:pPr algn="ctr"/>
              <a:r>
                <a:rPr lang="en-US" sz="1400" b="1" dirty="0">
                  <a:solidFill>
                    <a:schemeClr val="bg1"/>
                  </a:solidFill>
                  <a:latin typeface="Roboto" pitchFamily="2" charset="0"/>
                  <a:ea typeface="Roboto" pitchFamily="2" charset="0"/>
                </a:rPr>
                <a:t>TÀI CHÍNH</a:t>
              </a:r>
              <a:endParaRPr lang="vi-VN" sz="1400" b="1" dirty="0">
                <a:solidFill>
                  <a:schemeClr val="bg1"/>
                </a:solidFill>
                <a:latin typeface="Roboto" pitchFamily="2" charset="0"/>
                <a:ea typeface="Roboto" pitchFamily="2" charset="0"/>
              </a:endParaRPr>
            </a:p>
          </p:txBody>
        </p:sp>
      </p:grpSp>
    </p:spTree>
    <p:extLst>
      <p:ext uri="{BB962C8B-B14F-4D97-AF65-F5344CB8AC3E}">
        <p14:creationId xmlns:p14="http://schemas.microsoft.com/office/powerpoint/2010/main" val="257681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1000" fill="hold"/>
                                        <p:tgtEl>
                                          <p:spTgt spid="57"/>
                                        </p:tgtEl>
                                        <p:attrNameLst>
                                          <p:attrName>ppt_x</p:attrName>
                                        </p:attrNameLst>
                                      </p:cBhvr>
                                      <p:tavLst>
                                        <p:tav tm="0">
                                          <p:val>
                                            <p:strVal val="0-#ppt_w/2"/>
                                          </p:val>
                                        </p:tav>
                                        <p:tav tm="100000">
                                          <p:val>
                                            <p:strVal val="#ppt_x"/>
                                          </p:val>
                                        </p:tav>
                                      </p:tavLst>
                                    </p:anim>
                                    <p:anim calcmode="lin" valueType="num">
                                      <p:cBhvr additive="base">
                                        <p:cTn id="12" dur="1000" fill="hold"/>
                                        <p:tgtEl>
                                          <p:spTgt spid="5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additive="base">
                                        <p:cTn id="15" dur="1250" fill="hold"/>
                                        <p:tgtEl>
                                          <p:spTgt spid="91"/>
                                        </p:tgtEl>
                                        <p:attrNameLst>
                                          <p:attrName>ppt_x</p:attrName>
                                        </p:attrNameLst>
                                      </p:cBhvr>
                                      <p:tavLst>
                                        <p:tav tm="0">
                                          <p:val>
                                            <p:strVal val="0-#ppt_w/2"/>
                                          </p:val>
                                        </p:tav>
                                        <p:tav tm="100000">
                                          <p:val>
                                            <p:strVal val="#ppt_x"/>
                                          </p:val>
                                        </p:tav>
                                      </p:tavLst>
                                    </p:anim>
                                    <p:anim calcmode="lin" valueType="num">
                                      <p:cBhvr additive="base">
                                        <p:cTn id="16" dur="125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1000"/>
                                        <p:tgtEl>
                                          <p:spTgt spid="35"/>
                                        </p:tgtEl>
                                      </p:cBhvr>
                                    </p:animEffect>
                                    <p:anim calcmode="lin" valueType="num">
                                      <p:cBhvr>
                                        <p:cTn id="22" dur="1000" fill="hold"/>
                                        <p:tgtEl>
                                          <p:spTgt spid="35"/>
                                        </p:tgtEl>
                                        <p:attrNameLst>
                                          <p:attrName>ppt_x</p:attrName>
                                        </p:attrNameLst>
                                      </p:cBhvr>
                                      <p:tavLst>
                                        <p:tav tm="0">
                                          <p:val>
                                            <p:strVal val="#ppt_x"/>
                                          </p:val>
                                        </p:tav>
                                        <p:tav tm="100000">
                                          <p:val>
                                            <p:strVal val="#ppt_x"/>
                                          </p:val>
                                        </p:tav>
                                      </p:tavLst>
                                    </p:anim>
                                    <p:anim calcmode="lin" valueType="num">
                                      <p:cBhvr>
                                        <p:cTn id="23" dur="1000" fill="hold"/>
                                        <p:tgtEl>
                                          <p:spTgt spid="35"/>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anim calcmode="lin" valueType="num">
                                      <p:cBhvr>
                                        <p:cTn id="27" dur="1000" fill="hold"/>
                                        <p:tgtEl>
                                          <p:spTgt spid="22"/>
                                        </p:tgtEl>
                                        <p:attrNameLst>
                                          <p:attrName>ppt_x</p:attrName>
                                        </p:attrNameLst>
                                      </p:cBhvr>
                                      <p:tavLst>
                                        <p:tav tm="0">
                                          <p:val>
                                            <p:strVal val="#ppt_x"/>
                                          </p:val>
                                        </p:tav>
                                        <p:tav tm="100000">
                                          <p:val>
                                            <p:strVal val="#ppt_x"/>
                                          </p:val>
                                        </p:tav>
                                      </p:tavLst>
                                    </p:anim>
                                    <p:anim calcmode="lin" valueType="num">
                                      <p:cBhvr>
                                        <p:cTn id="28" dur="1000" fill="hold"/>
                                        <p:tgtEl>
                                          <p:spTgt spid="22"/>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1000"/>
                                        <p:tgtEl>
                                          <p:spTgt spid="80"/>
                                        </p:tgtEl>
                                      </p:cBhvr>
                                    </p:animEffect>
                                    <p:anim calcmode="lin" valueType="num">
                                      <p:cBhvr>
                                        <p:cTn id="32" dur="1000" fill="hold"/>
                                        <p:tgtEl>
                                          <p:spTgt spid="80"/>
                                        </p:tgtEl>
                                        <p:attrNameLst>
                                          <p:attrName>ppt_x</p:attrName>
                                        </p:attrNameLst>
                                      </p:cBhvr>
                                      <p:tavLst>
                                        <p:tav tm="0">
                                          <p:val>
                                            <p:strVal val="#ppt_x"/>
                                          </p:val>
                                        </p:tav>
                                        <p:tav tm="100000">
                                          <p:val>
                                            <p:strVal val="#ppt_x"/>
                                          </p:val>
                                        </p:tav>
                                      </p:tavLst>
                                    </p:anim>
                                    <p:anim calcmode="lin" valueType="num">
                                      <p:cBhvr>
                                        <p:cTn id="33"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57"/>
                                        </p:tgtEl>
                                        <p:attrNameLst>
                                          <p:attrName>style.visibility</p:attrName>
                                        </p:attrNameLst>
                                      </p:cBhvr>
                                      <p:to>
                                        <p:strVal val="visible"/>
                                      </p:to>
                                    </p:set>
                                    <p:anim calcmode="lin" valueType="num">
                                      <p:cBhvr additive="base">
                                        <p:cTn id="38" dur="500" fill="hold"/>
                                        <p:tgtEl>
                                          <p:spTgt spid="57"/>
                                        </p:tgtEl>
                                        <p:attrNameLst>
                                          <p:attrName>ppt_x</p:attrName>
                                        </p:attrNameLst>
                                      </p:cBhvr>
                                      <p:tavLst>
                                        <p:tav tm="0">
                                          <p:val>
                                            <p:strVal val="#ppt_x"/>
                                          </p:val>
                                        </p:tav>
                                        <p:tav tm="100000">
                                          <p:val>
                                            <p:strVal val="#ppt_x"/>
                                          </p:val>
                                        </p:tav>
                                      </p:tavLst>
                                    </p:anim>
                                    <p:anim calcmode="lin" valueType="num">
                                      <p:cBhvr additive="base">
                                        <p:cTn id="39" dur="500" fill="hold"/>
                                        <p:tgtEl>
                                          <p:spTgt spid="57"/>
                                        </p:tgtEl>
                                        <p:attrNameLst>
                                          <p:attrName>ppt_y</p:attrName>
                                        </p:attrNameLst>
                                      </p:cBhvr>
                                      <p:tavLst>
                                        <p:tav tm="0">
                                          <p:val>
                                            <p:strVal val="1+#ppt_h/2"/>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84"/>
                                        </p:tgtEl>
                                        <p:attrNameLst>
                                          <p:attrName>style.visibility</p:attrName>
                                        </p:attrNameLst>
                                      </p:cBhvr>
                                      <p:to>
                                        <p:strVal val="visible"/>
                                      </p:to>
                                    </p:set>
                                    <p:animEffect transition="in" filter="fade">
                                      <p:cBhvr>
                                        <p:cTn id="47" dur="1000"/>
                                        <p:tgtEl>
                                          <p:spTgt spid="84"/>
                                        </p:tgtEl>
                                      </p:cBhvr>
                                    </p:animEffect>
                                    <p:anim calcmode="lin" valueType="num">
                                      <p:cBhvr>
                                        <p:cTn id="48" dur="1000" fill="hold"/>
                                        <p:tgtEl>
                                          <p:spTgt spid="84"/>
                                        </p:tgtEl>
                                        <p:attrNameLst>
                                          <p:attrName>ppt_x</p:attrName>
                                        </p:attrNameLst>
                                      </p:cBhvr>
                                      <p:tavLst>
                                        <p:tav tm="0">
                                          <p:val>
                                            <p:strVal val="#ppt_x"/>
                                          </p:val>
                                        </p:tav>
                                        <p:tav tm="100000">
                                          <p:val>
                                            <p:strVal val="#ppt_x"/>
                                          </p:val>
                                        </p:tav>
                                      </p:tavLst>
                                    </p:anim>
                                    <p:anim calcmode="lin" valueType="num">
                                      <p:cBhvr>
                                        <p:cTn id="49"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7" presetClass="entr" presetSubtype="0" fill="hold" nodeType="clickEffect">
                                  <p:stCondLst>
                                    <p:cond delay="0"/>
                                  </p:stCondLst>
                                  <p:childTnLst>
                                    <p:set>
                                      <p:cBhvr>
                                        <p:cTn id="53" dur="1" fill="hold">
                                          <p:stCondLst>
                                            <p:cond delay="0"/>
                                          </p:stCondLst>
                                        </p:cTn>
                                        <p:tgtEl>
                                          <p:spTgt spid="91"/>
                                        </p:tgtEl>
                                        <p:attrNameLst>
                                          <p:attrName>style.visibility</p:attrName>
                                        </p:attrNameLst>
                                      </p:cBhvr>
                                      <p:to>
                                        <p:strVal val="visible"/>
                                      </p:to>
                                    </p:set>
                                    <p:animEffect transition="in" filter="fade">
                                      <p:cBhvr>
                                        <p:cTn id="54" dur="1000"/>
                                        <p:tgtEl>
                                          <p:spTgt spid="91"/>
                                        </p:tgtEl>
                                      </p:cBhvr>
                                    </p:animEffect>
                                    <p:anim calcmode="lin" valueType="num">
                                      <p:cBhvr>
                                        <p:cTn id="55" dur="1000" fill="hold"/>
                                        <p:tgtEl>
                                          <p:spTgt spid="91"/>
                                        </p:tgtEl>
                                        <p:attrNameLst>
                                          <p:attrName>ppt_x</p:attrName>
                                        </p:attrNameLst>
                                      </p:cBhvr>
                                      <p:tavLst>
                                        <p:tav tm="0">
                                          <p:val>
                                            <p:strVal val="#ppt_x"/>
                                          </p:val>
                                        </p:tav>
                                        <p:tav tm="100000">
                                          <p:val>
                                            <p:strVal val="#ppt_x"/>
                                          </p:val>
                                        </p:tav>
                                      </p:tavLst>
                                    </p:anim>
                                    <p:anim calcmode="lin" valueType="num">
                                      <p:cBhvr>
                                        <p:cTn id="56" dur="1000" fill="hold"/>
                                        <p:tgtEl>
                                          <p:spTgt spid="91"/>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1000"/>
                                        <p:tgtEl>
                                          <p:spTgt spid="3"/>
                                        </p:tgtEl>
                                      </p:cBhvr>
                                    </p:animEffect>
                                    <p:anim calcmode="lin" valueType="num">
                                      <p:cBhvr>
                                        <p:cTn id="60" dur="1000" fill="hold"/>
                                        <p:tgtEl>
                                          <p:spTgt spid="3"/>
                                        </p:tgtEl>
                                        <p:attrNameLst>
                                          <p:attrName>ppt_x</p:attrName>
                                        </p:attrNameLst>
                                      </p:cBhvr>
                                      <p:tavLst>
                                        <p:tav tm="0">
                                          <p:val>
                                            <p:strVal val="#ppt_x"/>
                                          </p:val>
                                        </p:tav>
                                        <p:tav tm="100000">
                                          <p:val>
                                            <p:strVal val="#ppt_x"/>
                                          </p:val>
                                        </p:tav>
                                      </p:tavLst>
                                    </p:anim>
                                    <p:anim calcmode="lin" valueType="num">
                                      <p:cBhvr>
                                        <p:cTn id="61" dur="1000" fill="hold"/>
                                        <p:tgtEl>
                                          <p:spTgt spid="3"/>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1000"/>
                                        <p:tgtEl>
                                          <p:spTgt spid="13"/>
                                        </p:tgtEl>
                                      </p:cBhvr>
                                    </p:animEffect>
                                    <p:anim calcmode="lin" valueType="num">
                                      <p:cBhvr>
                                        <p:cTn id="65" dur="1000" fill="hold"/>
                                        <p:tgtEl>
                                          <p:spTgt spid="13"/>
                                        </p:tgtEl>
                                        <p:attrNameLst>
                                          <p:attrName>ppt_x</p:attrName>
                                        </p:attrNameLst>
                                      </p:cBhvr>
                                      <p:tavLst>
                                        <p:tav tm="0">
                                          <p:val>
                                            <p:strVal val="#ppt_x"/>
                                          </p:val>
                                        </p:tav>
                                        <p:tav tm="100000">
                                          <p:val>
                                            <p:strVal val="#ppt_x"/>
                                          </p:val>
                                        </p:tav>
                                      </p:tavLst>
                                    </p:anim>
                                    <p:anim calcmode="lin" valueType="num">
                                      <p:cBhvr>
                                        <p:cTn id="6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B9701-C14A-5F29-77A3-C6FD1874E053}"/>
            </a:ext>
          </a:extLst>
        </p:cNvPr>
        <p:cNvGrpSpPr/>
        <p:nvPr/>
      </p:nvGrpSpPr>
      <p:grpSpPr>
        <a:xfrm>
          <a:off x="0" y="0"/>
          <a:ext cx="0" cy="0"/>
          <a:chOff x="0" y="0"/>
          <a:chExt cx="0" cy="0"/>
        </a:xfrm>
      </p:grpSpPr>
      <p:sp>
        <p:nvSpPr>
          <p:cNvPr id="42" name="Freeform: Shape 41">
            <a:extLst>
              <a:ext uri="{FF2B5EF4-FFF2-40B4-BE49-F238E27FC236}">
                <a16:creationId xmlns:a16="http://schemas.microsoft.com/office/drawing/2014/main" id="{926D3E85-F236-2306-4980-205B0D2F81C8}"/>
              </a:ext>
            </a:extLst>
          </p:cNvPr>
          <p:cNvSpPr/>
          <p:nvPr/>
        </p:nvSpPr>
        <p:spPr>
          <a:xfrm rot="16200000">
            <a:off x="8624595" y="-1232071"/>
            <a:ext cx="1950100" cy="4414237"/>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Lst>
            <a:ahLst/>
            <a:cxnLst>
              <a:cxn ang="0">
                <a:pos x="connsiteX0" y="connsiteY0"/>
              </a:cxn>
              <a:cxn ang="0">
                <a:pos x="connsiteX1" y="connsiteY1"/>
              </a:cxn>
              <a:cxn ang="0">
                <a:pos x="connsiteX2" y="connsiteY2"/>
              </a:cxn>
              <a:cxn ang="0">
                <a:pos x="connsiteX3" y="connsiteY3"/>
              </a:cxn>
            </a:cxnLst>
            <a:rect l="l" t="t" r="r" b="b"/>
            <a:pathLst>
              <a:path w="4031673" h="8063346">
                <a:moveTo>
                  <a:pt x="4031673" y="0"/>
                </a:moveTo>
                <a:lnTo>
                  <a:pt x="4031673" y="8063346"/>
                </a:lnTo>
                <a:cubicBezTo>
                  <a:pt x="1805041" y="8063346"/>
                  <a:pt x="0" y="6258305"/>
                  <a:pt x="0" y="4031673"/>
                </a:cubicBezTo>
                <a:cubicBezTo>
                  <a:pt x="0" y="1805041"/>
                  <a:pt x="1805041" y="0"/>
                  <a:pt x="4031673" y="0"/>
                </a:cubicBez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43" name="TextBox 42">
            <a:extLst>
              <a:ext uri="{FF2B5EF4-FFF2-40B4-BE49-F238E27FC236}">
                <a16:creationId xmlns:a16="http://schemas.microsoft.com/office/drawing/2014/main" id="{DFD8DB6D-F490-D03C-EBE9-A09018E2AD75}"/>
              </a:ext>
            </a:extLst>
          </p:cNvPr>
          <p:cNvSpPr txBox="1"/>
          <p:nvPr/>
        </p:nvSpPr>
        <p:spPr>
          <a:xfrm>
            <a:off x="7982890" y="585219"/>
            <a:ext cx="3300834" cy="553998"/>
          </a:xfrm>
          <a:prstGeom prst="rect">
            <a:avLst/>
          </a:prstGeom>
          <a:solidFill>
            <a:schemeClr val="bg2">
              <a:lumMod val="90000"/>
            </a:schemeClr>
          </a:solidFill>
        </p:spPr>
        <p:txBody>
          <a:bodyPr wrap="square" rtlCol="0">
            <a:spAutoFit/>
          </a:bodyPr>
          <a:lstStyle/>
          <a:p>
            <a:pPr algn="just"/>
            <a:r>
              <a:rPr lang="en-US" sz="3000" b="1" dirty="0">
                <a:solidFill>
                  <a:schemeClr val="bg2">
                    <a:lumMod val="25000"/>
                  </a:schemeClr>
                </a:solidFill>
                <a:latin typeface="Roboto" pitchFamily="2" charset="0"/>
                <a:ea typeface="Roboto" pitchFamily="2" charset="0"/>
              </a:rPr>
              <a:t>NHU CẦU KÝ SỐ</a:t>
            </a:r>
          </a:p>
        </p:txBody>
      </p:sp>
      <p:grpSp>
        <p:nvGrpSpPr>
          <p:cNvPr id="12" name="Group 11">
            <a:extLst>
              <a:ext uri="{FF2B5EF4-FFF2-40B4-BE49-F238E27FC236}">
                <a16:creationId xmlns:a16="http://schemas.microsoft.com/office/drawing/2014/main" id="{8D49F168-E842-ACEF-4153-3DA595032A0D}"/>
              </a:ext>
            </a:extLst>
          </p:cNvPr>
          <p:cNvGrpSpPr/>
          <p:nvPr/>
        </p:nvGrpSpPr>
        <p:grpSpPr>
          <a:xfrm>
            <a:off x="2455487" y="4583590"/>
            <a:ext cx="3605791" cy="552448"/>
            <a:chOff x="2455487" y="4599560"/>
            <a:chExt cx="3605791" cy="552448"/>
          </a:xfrm>
        </p:grpSpPr>
        <p:sp>
          <p:nvSpPr>
            <p:cNvPr id="7" name="Rectangle: Rounded Corners 6">
              <a:extLst>
                <a:ext uri="{FF2B5EF4-FFF2-40B4-BE49-F238E27FC236}">
                  <a16:creationId xmlns:a16="http://schemas.microsoft.com/office/drawing/2014/main" id="{126FFE4D-BD00-0CBC-64EB-11AFED63D334}"/>
                </a:ext>
              </a:extLst>
            </p:cNvPr>
            <p:cNvSpPr/>
            <p:nvPr/>
          </p:nvSpPr>
          <p:spPr>
            <a:xfrm>
              <a:off x="2455487" y="4599560"/>
              <a:ext cx="3605791" cy="552448"/>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7" name="TextBox 76">
              <a:extLst>
                <a:ext uri="{FF2B5EF4-FFF2-40B4-BE49-F238E27FC236}">
                  <a16:creationId xmlns:a16="http://schemas.microsoft.com/office/drawing/2014/main" id="{5CFE7C62-8CD2-1F26-12A6-18DDACE1B0A9}"/>
                </a:ext>
              </a:extLst>
            </p:cNvPr>
            <p:cNvSpPr txBox="1"/>
            <p:nvPr/>
          </p:nvSpPr>
          <p:spPr>
            <a:xfrm>
              <a:off x="3582038" y="4614174"/>
              <a:ext cx="2141005"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Uy tín học thuật, sở hữu trí tuệ</a:t>
              </a:r>
              <a:endParaRPr lang="en-US" sz="1400" dirty="0">
                <a:solidFill>
                  <a:srgbClr val="0070C0"/>
                </a:solidFill>
                <a:latin typeface="Roboto" pitchFamily="2" charset="0"/>
                <a:ea typeface="Roboto" pitchFamily="2" charset="0"/>
              </a:endParaRPr>
            </a:p>
          </p:txBody>
        </p:sp>
      </p:grpSp>
      <p:grpSp>
        <p:nvGrpSpPr>
          <p:cNvPr id="9" name="Group 8">
            <a:extLst>
              <a:ext uri="{FF2B5EF4-FFF2-40B4-BE49-F238E27FC236}">
                <a16:creationId xmlns:a16="http://schemas.microsoft.com/office/drawing/2014/main" id="{B2A9E079-1AF7-D7F5-438E-C5032BE0C279}"/>
              </a:ext>
            </a:extLst>
          </p:cNvPr>
          <p:cNvGrpSpPr/>
          <p:nvPr/>
        </p:nvGrpSpPr>
        <p:grpSpPr>
          <a:xfrm>
            <a:off x="2790825" y="3736758"/>
            <a:ext cx="3605791" cy="552448"/>
            <a:chOff x="2790825" y="3693140"/>
            <a:chExt cx="3605791" cy="552448"/>
          </a:xfrm>
        </p:grpSpPr>
        <p:sp>
          <p:nvSpPr>
            <p:cNvPr id="6" name="Rectangle: Rounded Corners 5">
              <a:extLst>
                <a:ext uri="{FF2B5EF4-FFF2-40B4-BE49-F238E27FC236}">
                  <a16:creationId xmlns:a16="http://schemas.microsoft.com/office/drawing/2014/main" id="{96B012F0-96E0-4CDB-8688-6419FF4813E5}"/>
                </a:ext>
              </a:extLst>
            </p:cNvPr>
            <p:cNvSpPr/>
            <p:nvPr/>
          </p:nvSpPr>
          <p:spPr>
            <a:xfrm>
              <a:off x="2790825" y="3693140"/>
              <a:ext cx="3605791" cy="552448"/>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2" name="TextBox 71">
              <a:extLst>
                <a:ext uri="{FF2B5EF4-FFF2-40B4-BE49-F238E27FC236}">
                  <a16:creationId xmlns:a16="http://schemas.microsoft.com/office/drawing/2014/main" id="{4A47D2C6-42E6-38D9-C5D3-06DFF07CC7FE}"/>
                </a:ext>
              </a:extLst>
            </p:cNvPr>
            <p:cNvSpPr txBox="1"/>
            <p:nvPr/>
          </p:nvSpPr>
          <p:spPr>
            <a:xfrm>
              <a:off x="3610264" y="3815476"/>
              <a:ext cx="2593093" cy="307777"/>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Tranh chấp tài sản, chi phí</a:t>
              </a:r>
              <a:endParaRPr lang="en-US" sz="1400" dirty="0">
                <a:solidFill>
                  <a:srgbClr val="0070C0"/>
                </a:solidFill>
                <a:latin typeface="Roboto" pitchFamily="2" charset="0"/>
                <a:ea typeface="Roboto" pitchFamily="2" charset="0"/>
              </a:endParaRPr>
            </a:p>
          </p:txBody>
        </p:sp>
      </p:grpSp>
      <p:grpSp>
        <p:nvGrpSpPr>
          <p:cNvPr id="2" name="Group 1">
            <a:extLst>
              <a:ext uri="{FF2B5EF4-FFF2-40B4-BE49-F238E27FC236}">
                <a16:creationId xmlns:a16="http://schemas.microsoft.com/office/drawing/2014/main" id="{42FF9CEB-4546-5F2D-A999-94DCBF36FFAE}"/>
              </a:ext>
            </a:extLst>
          </p:cNvPr>
          <p:cNvGrpSpPr/>
          <p:nvPr/>
        </p:nvGrpSpPr>
        <p:grpSpPr>
          <a:xfrm>
            <a:off x="3177391" y="2891697"/>
            <a:ext cx="3605791" cy="552448"/>
            <a:chOff x="3177391" y="2902251"/>
            <a:chExt cx="3605791" cy="552448"/>
          </a:xfrm>
        </p:grpSpPr>
        <p:sp>
          <p:nvSpPr>
            <p:cNvPr id="5" name="Rectangle: Rounded Corners 4">
              <a:extLst>
                <a:ext uri="{FF2B5EF4-FFF2-40B4-BE49-F238E27FC236}">
                  <a16:creationId xmlns:a16="http://schemas.microsoft.com/office/drawing/2014/main" id="{E41E68E6-DC03-B7C4-E1F5-D483E28DE2DC}"/>
                </a:ext>
              </a:extLst>
            </p:cNvPr>
            <p:cNvSpPr/>
            <p:nvPr/>
          </p:nvSpPr>
          <p:spPr>
            <a:xfrm>
              <a:off x="3177391" y="2902251"/>
              <a:ext cx="3605791" cy="552448"/>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1" name="TextBox 70">
              <a:extLst>
                <a:ext uri="{FF2B5EF4-FFF2-40B4-BE49-F238E27FC236}">
                  <a16:creationId xmlns:a16="http://schemas.microsoft.com/office/drawing/2014/main" id="{150B4375-01AA-35B9-A05D-931FE01B1849}"/>
                </a:ext>
              </a:extLst>
            </p:cNvPr>
            <p:cNvSpPr txBox="1"/>
            <p:nvPr/>
          </p:nvSpPr>
          <p:spPr>
            <a:xfrm>
              <a:off x="3793402" y="2916865"/>
              <a:ext cx="2932080"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Ràng buộc pháp lý, trường đứng trung gian</a:t>
              </a:r>
              <a:r>
                <a:rPr lang="en-US" sz="1400" dirty="0">
                  <a:solidFill>
                    <a:srgbClr val="0070C0"/>
                  </a:solidFill>
                  <a:latin typeface="Roboto" pitchFamily="2" charset="0"/>
                  <a:ea typeface="Roboto" pitchFamily="2" charset="0"/>
                </a:rPr>
                <a:t> </a:t>
              </a:r>
            </a:p>
          </p:txBody>
        </p:sp>
      </p:grpSp>
      <p:sp>
        <p:nvSpPr>
          <p:cNvPr id="4" name="Freeform: Shape 3">
            <a:extLst>
              <a:ext uri="{FF2B5EF4-FFF2-40B4-BE49-F238E27FC236}">
                <a16:creationId xmlns:a16="http://schemas.microsoft.com/office/drawing/2014/main" id="{5191906C-06A1-C11A-9D94-6C6C472A0CB8}"/>
              </a:ext>
            </a:extLst>
          </p:cNvPr>
          <p:cNvSpPr/>
          <p:nvPr/>
        </p:nvSpPr>
        <p:spPr>
          <a:xfrm rot="10800000">
            <a:off x="0" y="-524164"/>
            <a:ext cx="3520936" cy="7906327"/>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Lst>
            <a:ahLst/>
            <a:cxnLst>
              <a:cxn ang="0">
                <a:pos x="connsiteX0" y="connsiteY0"/>
              </a:cxn>
              <a:cxn ang="0">
                <a:pos x="connsiteX1" y="connsiteY1"/>
              </a:cxn>
              <a:cxn ang="0">
                <a:pos x="connsiteX2" y="connsiteY2"/>
              </a:cxn>
              <a:cxn ang="0">
                <a:pos x="connsiteX3" y="connsiteY3"/>
              </a:cxn>
            </a:cxnLst>
            <a:rect l="l" t="t" r="r" b="b"/>
            <a:pathLst>
              <a:path w="4031673" h="8063346">
                <a:moveTo>
                  <a:pt x="4031673" y="0"/>
                </a:moveTo>
                <a:lnTo>
                  <a:pt x="4031673" y="8063346"/>
                </a:lnTo>
                <a:cubicBezTo>
                  <a:pt x="1805041" y="8063346"/>
                  <a:pt x="0" y="6258305"/>
                  <a:pt x="0" y="4031673"/>
                </a:cubicBezTo>
                <a:cubicBezTo>
                  <a:pt x="0" y="1805041"/>
                  <a:pt x="1805041" y="0"/>
                  <a:pt x="4031673" y="0"/>
                </a:cubicBez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17" name="TextBox 16">
            <a:extLst>
              <a:ext uri="{FF2B5EF4-FFF2-40B4-BE49-F238E27FC236}">
                <a16:creationId xmlns:a16="http://schemas.microsoft.com/office/drawing/2014/main" id="{B9FF1FC1-C8BF-C40F-D9C8-1797116EED3A}"/>
              </a:ext>
            </a:extLst>
          </p:cNvPr>
          <p:cNvSpPr txBox="1"/>
          <p:nvPr/>
        </p:nvSpPr>
        <p:spPr>
          <a:xfrm>
            <a:off x="197366" y="1478189"/>
            <a:ext cx="2595144" cy="1015663"/>
          </a:xfrm>
          <a:prstGeom prst="rect">
            <a:avLst/>
          </a:prstGeom>
          <a:noFill/>
        </p:spPr>
        <p:txBody>
          <a:bodyPr wrap="square" rtlCol="0">
            <a:spAutoFit/>
          </a:bodyPr>
          <a:lstStyle/>
          <a:p>
            <a:r>
              <a:rPr lang="en-US" sz="3000" b="1" dirty="0">
                <a:solidFill>
                  <a:srgbClr val="0070C0"/>
                </a:solidFill>
                <a:latin typeface="Roboto" pitchFamily="2" charset="0"/>
                <a:ea typeface="Roboto" pitchFamily="2" charset="0"/>
              </a:rPr>
              <a:t>HỢP ĐỒNG– THỎA THUẬN</a:t>
            </a:r>
            <a:endParaRPr lang="vi-VN" sz="3000" b="1" dirty="0">
              <a:solidFill>
                <a:srgbClr val="0070C0"/>
              </a:solidFill>
              <a:latin typeface="Roboto" pitchFamily="2" charset="0"/>
              <a:ea typeface="Roboto" pitchFamily="2" charset="0"/>
            </a:endParaRPr>
          </a:p>
        </p:txBody>
      </p:sp>
      <p:grpSp>
        <p:nvGrpSpPr>
          <p:cNvPr id="36" name="Group 35">
            <a:extLst>
              <a:ext uri="{FF2B5EF4-FFF2-40B4-BE49-F238E27FC236}">
                <a16:creationId xmlns:a16="http://schemas.microsoft.com/office/drawing/2014/main" id="{C1501A6D-53BD-B069-FEBC-F100183FB85C}"/>
              </a:ext>
            </a:extLst>
          </p:cNvPr>
          <p:cNvGrpSpPr/>
          <p:nvPr/>
        </p:nvGrpSpPr>
        <p:grpSpPr>
          <a:xfrm>
            <a:off x="197366" y="3006860"/>
            <a:ext cx="3323570" cy="322122"/>
            <a:chOff x="225652" y="1275347"/>
            <a:chExt cx="3323570" cy="322122"/>
          </a:xfrm>
        </p:grpSpPr>
        <p:sp>
          <p:nvSpPr>
            <p:cNvPr id="37" name="TextBox 36">
              <a:extLst>
                <a:ext uri="{FF2B5EF4-FFF2-40B4-BE49-F238E27FC236}">
                  <a16:creationId xmlns:a16="http://schemas.microsoft.com/office/drawing/2014/main" id="{6B81DD64-A012-8C3B-0772-1D7B822FB08A}"/>
                </a:ext>
              </a:extLst>
            </p:cNvPr>
            <p:cNvSpPr txBox="1"/>
            <p:nvPr/>
          </p:nvSpPr>
          <p:spPr>
            <a:xfrm>
              <a:off x="530451" y="1275347"/>
              <a:ext cx="3018771" cy="307777"/>
            </a:xfrm>
            <a:prstGeom prst="rect">
              <a:avLst/>
            </a:prstGeom>
            <a:noFill/>
          </p:spPr>
          <p:txBody>
            <a:bodyPr wrap="square" rtlCol="0">
              <a:spAutoFit/>
            </a:bodyPr>
            <a:lstStyle/>
            <a:p>
              <a:r>
                <a:rPr lang="vi-VN" sz="1400" dirty="0">
                  <a:latin typeface="Roboto" pitchFamily="2" charset="0"/>
                  <a:ea typeface="Roboto" pitchFamily="2" charset="0"/>
                </a:rPr>
                <a:t>Hợp đồng thực tập với doanh nghiệp</a:t>
              </a:r>
              <a:r>
                <a:rPr lang="en-US" sz="1400" dirty="0">
                  <a:latin typeface="Roboto" pitchFamily="2" charset="0"/>
                  <a:ea typeface="Roboto" pitchFamily="2" charset="0"/>
                </a:rPr>
                <a:t> </a:t>
              </a:r>
            </a:p>
          </p:txBody>
        </p:sp>
        <p:pic>
          <p:nvPicPr>
            <p:cNvPr id="38" name="Graphic 37" descr="Direction with solid fill">
              <a:extLst>
                <a:ext uri="{FF2B5EF4-FFF2-40B4-BE49-F238E27FC236}">
                  <a16:creationId xmlns:a16="http://schemas.microsoft.com/office/drawing/2014/main" id="{F2F2497A-1368-A4FE-043F-4025137374F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5652" y="1292669"/>
              <a:ext cx="304800" cy="304800"/>
            </a:xfrm>
            <a:prstGeom prst="rect">
              <a:avLst/>
            </a:prstGeom>
          </p:spPr>
        </p:pic>
      </p:grpSp>
      <p:grpSp>
        <p:nvGrpSpPr>
          <p:cNvPr id="22" name="Group 21">
            <a:extLst>
              <a:ext uri="{FF2B5EF4-FFF2-40B4-BE49-F238E27FC236}">
                <a16:creationId xmlns:a16="http://schemas.microsoft.com/office/drawing/2014/main" id="{BC23DC1D-A1F5-2296-DE21-DE12579C2A99}"/>
              </a:ext>
            </a:extLst>
          </p:cNvPr>
          <p:cNvGrpSpPr/>
          <p:nvPr/>
        </p:nvGrpSpPr>
        <p:grpSpPr>
          <a:xfrm>
            <a:off x="7704372" y="2951921"/>
            <a:ext cx="942975" cy="432000"/>
            <a:chOff x="7699859" y="2409493"/>
            <a:chExt cx="942975" cy="432000"/>
          </a:xfrm>
        </p:grpSpPr>
        <p:sp>
          <p:nvSpPr>
            <p:cNvPr id="58" name="Rectangle: Rounded Corners 57">
              <a:extLst>
                <a:ext uri="{FF2B5EF4-FFF2-40B4-BE49-F238E27FC236}">
                  <a16:creationId xmlns:a16="http://schemas.microsoft.com/office/drawing/2014/main" id="{B26C7DC4-C320-AEC8-2024-93CBFC40820C}"/>
                </a:ext>
              </a:extLst>
            </p:cNvPr>
            <p:cNvSpPr/>
            <p:nvPr/>
          </p:nvSpPr>
          <p:spPr>
            <a:xfrm>
              <a:off x="7699859" y="2409493"/>
              <a:ext cx="942975" cy="432000"/>
            </a:xfrm>
            <a:prstGeom prst="roundRect">
              <a:avLst/>
            </a:prstGeom>
            <a:solidFill>
              <a:srgbClr val="FE49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9" name="TextBox 58">
              <a:extLst>
                <a:ext uri="{FF2B5EF4-FFF2-40B4-BE49-F238E27FC236}">
                  <a16:creationId xmlns:a16="http://schemas.microsoft.com/office/drawing/2014/main" id="{B1B0B8C1-54A7-5EF3-56D2-7CB55DE9026D}"/>
                </a:ext>
              </a:extLst>
            </p:cNvPr>
            <p:cNvSpPr txBox="1"/>
            <p:nvPr/>
          </p:nvSpPr>
          <p:spPr>
            <a:xfrm>
              <a:off x="7699859" y="2471605"/>
              <a:ext cx="942975"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Cao</a:t>
              </a:r>
              <a:endParaRPr lang="vi-VN" sz="1400" b="1" dirty="0">
                <a:solidFill>
                  <a:schemeClr val="bg1"/>
                </a:solidFill>
                <a:latin typeface="Roboto" pitchFamily="2" charset="0"/>
                <a:ea typeface="Roboto" pitchFamily="2" charset="0"/>
              </a:endParaRPr>
            </a:p>
          </p:txBody>
        </p:sp>
      </p:grpSp>
      <p:grpSp>
        <p:nvGrpSpPr>
          <p:cNvPr id="39" name="Group 38">
            <a:extLst>
              <a:ext uri="{FF2B5EF4-FFF2-40B4-BE49-F238E27FC236}">
                <a16:creationId xmlns:a16="http://schemas.microsoft.com/office/drawing/2014/main" id="{E5F0D74B-99FF-FA51-01D0-64DA3ED3B0CE}"/>
              </a:ext>
            </a:extLst>
          </p:cNvPr>
          <p:cNvGrpSpPr/>
          <p:nvPr/>
        </p:nvGrpSpPr>
        <p:grpSpPr>
          <a:xfrm>
            <a:off x="197366" y="3751372"/>
            <a:ext cx="3108098" cy="523220"/>
            <a:chOff x="225652" y="1744249"/>
            <a:chExt cx="3108098" cy="523220"/>
          </a:xfrm>
        </p:grpSpPr>
        <p:sp>
          <p:nvSpPr>
            <p:cNvPr id="40" name="TextBox 39">
              <a:extLst>
                <a:ext uri="{FF2B5EF4-FFF2-40B4-BE49-F238E27FC236}">
                  <a16:creationId xmlns:a16="http://schemas.microsoft.com/office/drawing/2014/main" id="{60782A48-0BB8-57B6-809B-ABADD5571A24}"/>
                </a:ext>
              </a:extLst>
            </p:cNvPr>
            <p:cNvSpPr txBox="1"/>
            <p:nvPr/>
          </p:nvSpPr>
          <p:spPr>
            <a:xfrm>
              <a:off x="530452" y="1744249"/>
              <a:ext cx="2803298" cy="523220"/>
            </a:xfrm>
            <a:prstGeom prst="rect">
              <a:avLst/>
            </a:prstGeom>
            <a:noFill/>
          </p:spPr>
          <p:txBody>
            <a:bodyPr wrap="square" rtlCol="0">
              <a:spAutoFit/>
            </a:bodyPr>
            <a:lstStyle/>
            <a:p>
              <a:r>
                <a:rPr lang="vi-VN" sz="1400" dirty="0">
                  <a:latin typeface="Roboto" pitchFamily="2" charset="0"/>
                  <a:ea typeface="Roboto" pitchFamily="2" charset="0"/>
                </a:rPr>
                <a:t>Hợp đồng dịch vụ ký túc xá, mượn phòng, mượn thiết bị lớn</a:t>
              </a:r>
              <a:r>
                <a:rPr lang="en-US" sz="1400" dirty="0">
                  <a:latin typeface="Roboto" pitchFamily="2" charset="0"/>
                  <a:ea typeface="Roboto" pitchFamily="2" charset="0"/>
                </a:rPr>
                <a:t> </a:t>
              </a:r>
            </a:p>
          </p:txBody>
        </p:sp>
        <p:pic>
          <p:nvPicPr>
            <p:cNvPr id="41" name="Graphic 40" descr="Direction with solid fill">
              <a:extLst>
                <a:ext uri="{FF2B5EF4-FFF2-40B4-BE49-F238E27FC236}">
                  <a16:creationId xmlns:a16="http://schemas.microsoft.com/office/drawing/2014/main" id="{A5F26F40-75CE-527F-0D67-B7D98A434BB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5652" y="1758969"/>
              <a:ext cx="304800" cy="304800"/>
            </a:xfrm>
            <a:prstGeom prst="rect">
              <a:avLst/>
            </a:prstGeom>
          </p:spPr>
        </p:pic>
      </p:grpSp>
      <p:grpSp>
        <p:nvGrpSpPr>
          <p:cNvPr id="29" name="Group 28">
            <a:extLst>
              <a:ext uri="{FF2B5EF4-FFF2-40B4-BE49-F238E27FC236}">
                <a16:creationId xmlns:a16="http://schemas.microsoft.com/office/drawing/2014/main" id="{637E4804-8804-D24A-5AAA-88ADF85B7537}"/>
              </a:ext>
            </a:extLst>
          </p:cNvPr>
          <p:cNvGrpSpPr/>
          <p:nvPr/>
        </p:nvGrpSpPr>
        <p:grpSpPr>
          <a:xfrm>
            <a:off x="197366" y="4598204"/>
            <a:ext cx="3070556" cy="523220"/>
            <a:chOff x="200190" y="2222204"/>
            <a:chExt cx="3070556" cy="523220"/>
          </a:xfrm>
        </p:grpSpPr>
        <p:sp>
          <p:nvSpPr>
            <p:cNvPr id="30" name="TextBox 29">
              <a:extLst>
                <a:ext uri="{FF2B5EF4-FFF2-40B4-BE49-F238E27FC236}">
                  <a16:creationId xmlns:a16="http://schemas.microsoft.com/office/drawing/2014/main" id="{78F1A98A-01C5-A041-D6B8-7553EACB88F5}"/>
                </a:ext>
              </a:extLst>
            </p:cNvPr>
            <p:cNvSpPr txBox="1"/>
            <p:nvPr/>
          </p:nvSpPr>
          <p:spPr>
            <a:xfrm>
              <a:off x="530452" y="2222204"/>
              <a:ext cx="2740294" cy="523220"/>
            </a:xfrm>
            <a:prstGeom prst="rect">
              <a:avLst/>
            </a:prstGeom>
            <a:noFill/>
          </p:spPr>
          <p:txBody>
            <a:bodyPr wrap="square" rtlCol="0">
              <a:spAutoFit/>
            </a:bodyPr>
            <a:lstStyle/>
            <a:p>
              <a:r>
                <a:rPr lang="vi-VN" sz="1400" dirty="0">
                  <a:latin typeface="Roboto" pitchFamily="2" charset="0"/>
                  <a:ea typeface="Roboto" pitchFamily="2" charset="0"/>
                </a:rPr>
                <a:t>Đồng ý chính sách bản quyền khi tham gia nghiên cứu</a:t>
              </a:r>
              <a:r>
                <a:rPr lang="en-US" sz="1400" dirty="0">
                  <a:latin typeface="Roboto" pitchFamily="2" charset="0"/>
                  <a:ea typeface="Roboto" pitchFamily="2" charset="0"/>
                </a:rPr>
                <a:t> </a:t>
              </a:r>
            </a:p>
          </p:txBody>
        </p:sp>
        <p:pic>
          <p:nvPicPr>
            <p:cNvPr id="31" name="Graphic 30" descr="Direction with solid fill">
              <a:extLst>
                <a:ext uri="{FF2B5EF4-FFF2-40B4-BE49-F238E27FC236}">
                  <a16:creationId xmlns:a16="http://schemas.microsoft.com/office/drawing/2014/main" id="{546FF98C-0273-92AA-B5AF-D33F4306C18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0190" y="2272481"/>
              <a:ext cx="304800" cy="304800"/>
            </a:xfrm>
            <a:prstGeom prst="rect">
              <a:avLst/>
            </a:prstGeom>
          </p:spPr>
        </p:pic>
      </p:grpSp>
      <p:grpSp>
        <p:nvGrpSpPr>
          <p:cNvPr id="23" name="Group 22">
            <a:extLst>
              <a:ext uri="{FF2B5EF4-FFF2-40B4-BE49-F238E27FC236}">
                <a16:creationId xmlns:a16="http://schemas.microsoft.com/office/drawing/2014/main" id="{17E530E5-902D-A5FD-E9DE-8F07E95C9930}"/>
              </a:ext>
            </a:extLst>
          </p:cNvPr>
          <p:cNvGrpSpPr/>
          <p:nvPr/>
        </p:nvGrpSpPr>
        <p:grpSpPr>
          <a:xfrm>
            <a:off x="7704372" y="3796982"/>
            <a:ext cx="942975" cy="432000"/>
            <a:chOff x="7699859" y="2409493"/>
            <a:chExt cx="942975" cy="432000"/>
          </a:xfrm>
        </p:grpSpPr>
        <p:sp>
          <p:nvSpPr>
            <p:cNvPr id="24" name="Rectangle: Rounded Corners 23">
              <a:extLst>
                <a:ext uri="{FF2B5EF4-FFF2-40B4-BE49-F238E27FC236}">
                  <a16:creationId xmlns:a16="http://schemas.microsoft.com/office/drawing/2014/main" id="{25D10452-039A-346B-A7C2-DC24FF3561F0}"/>
                </a:ext>
              </a:extLst>
            </p:cNvPr>
            <p:cNvSpPr/>
            <p:nvPr/>
          </p:nvSpPr>
          <p:spPr>
            <a:xfrm>
              <a:off x="7699859" y="2409493"/>
              <a:ext cx="942975" cy="432000"/>
            </a:xfrm>
            <a:prstGeom prst="roundRect">
              <a:avLst/>
            </a:prstGeom>
            <a:solidFill>
              <a:srgbClr val="FE49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5" name="TextBox 24">
              <a:extLst>
                <a:ext uri="{FF2B5EF4-FFF2-40B4-BE49-F238E27FC236}">
                  <a16:creationId xmlns:a16="http://schemas.microsoft.com/office/drawing/2014/main" id="{C7F3EC5F-A205-A585-E28F-246013E22314}"/>
                </a:ext>
              </a:extLst>
            </p:cNvPr>
            <p:cNvSpPr txBox="1"/>
            <p:nvPr/>
          </p:nvSpPr>
          <p:spPr>
            <a:xfrm>
              <a:off x="7699859" y="2471605"/>
              <a:ext cx="942975"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Cao</a:t>
              </a:r>
              <a:endParaRPr lang="vi-VN" sz="1400" b="1" dirty="0">
                <a:solidFill>
                  <a:schemeClr val="bg1"/>
                </a:solidFill>
                <a:latin typeface="Roboto" pitchFamily="2" charset="0"/>
                <a:ea typeface="Roboto" pitchFamily="2" charset="0"/>
              </a:endParaRPr>
            </a:p>
          </p:txBody>
        </p:sp>
      </p:grpSp>
      <p:grpSp>
        <p:nvGrpSpPr>
          <p:cNvPr id="80" name="Group 79">
            <a:extLst>
              <a:ext uri="{FF2B5EF4-FFF2-40B4-BE49-F238E27FC236}">
                <a16:creationId xmlns:a16="http://schemas.microsoft.com/office/drawing/2014/main" id="{E60F9CA5-5FC3-64ED-520B-0628D17E7753}"/>
              </a:ext>
            </a:extLst>
          </p:cNvPr>
          <p:cNvGrpSpPr/>
          <p:nvPr/>
        </p:nvGrpSpPr>
        <p:grpSpPr>
          <a:xfrm>
            <a:off x="9645885" y="2921734"/>
            <a:ext cx="1776028" cy="492374"/>
            <a:chOff x="9260146" y="2380784"/>
            <a:chExt cx="1776028" cy="492374"/>
          </a:xfrm>
        </p:grpSpPr>
        <p:sp>
          <p:nvSpPr>
            <p:cNvPr id="19" name="Rectangle: Rounded Corners 18">
              <a:extLst>
                <a:ext uri="{FF2B5EF4-FFF2-40B4-BE49-F238E27FC236}">
                  <a16:creationId xmlns:a16="http://schemas.microsoft.com/office/drawing/2014/main" id="{2F483EA6-89ED-CDB1-EFB5-BDB184B11A16}"/>
                </a:ext>
              </a:extLst>
            </p:cNvPr>
            <p:cNvSpPr/>
            <p:nvPr/>
          </p:nvSpPr>
          <p:spPr>
            <a:xfrm>
              <a:off x="9260146" y="2380784"/>
              <a:ext cx="1776028" cy="492374"/>
            </a:xfrm>
            <a:prstGeom prst="roundRect">
              <a:avLst>
                <a:gd name="adj" fmla="val 50000"/>
              </a:avLst>
            </a:prstGeom>
            <a:solidFill>
              <a:srgbClr val="21FF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9" name="TextBox 78">
              <a:extLst>
                <a:ext uri="{FF2B5EF4-FFF2-40B4-BE49-F238E27FC236}">
                  <a16:creationId xmlns:a16="http://schemas.microsoft.com/office/drawing/2014/main" id="{5C645F01-828D-BEC6-813A-877976D05BCD}"/>
                </a:ext>
              </a:extLst>
            </p:cNvPr>
            <p:cNvSpPr txBox="1"/>
            <p:nvPr/>
          </p:nvSpPr>
          <p:spPr>
            <a:xfrm>
              <a:off x="9310455" y="2473083"/>
              <a:ext cx="1675411"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Cần ký số</a:t>
              </a:r>
              <a:endParaRPr lang="vi-VN" sz="1400" b="1" dirty="0">
                <a:solidFill>
                  <a:schemeClr val="bg1"/>
                </a:solidFill>
                <a:latin typeface="Roboto" pitchFamily="2" charset="0"/>
                <a:ea typeface="Roboto" pitchFamily="2" charset="0"/>
              </a:endParaRPr>
            </a:p>
          </p:txBody>
        </p:sp>
      </p:grpSp>
      <p:grpSp>
        <p:nvGrpSpPr>
          <p:cNvPr id="84" name="Group 83">
            <a:extLst>
              <a:ext uri="{FF2B5EF4-FFF2-40B4-BE49-F238E27FC236}">
                <a16:creationId xmlns:a16="http://schemas.microsoft.com/office/drawing/2014/main" id="{E7BD7193-80D8-B73D-849C-DA35CF60FE69}"/>
              </a:ext>
            </a:extLst>
          </p:cNvPr>
          <p:cNvGrpSpPr/>
          <p:nvPr/>
        </p:nvGrpSpPr>
        <p:grpSpPr>
          <a:xfrm>
            <a:off x="9645885" y="3766795"/>
            <a:ext cx="1776028" cy="492374"/>
            <a:chOff x="9260146" y="2380784"/>
            <a:chExt cx="1776028" cy="492374"/>
          </a:xfrm>
        </p:grpSpPr>
        <p:sp>
          <p:nvSpPr>
            <p:cNvPr id="85" name="Rectangle: Rounded Corners 84">
              <a:extLst>
                <a:ext uri="{FF2B5EF4-FFF2-40B4-BE49-F238E27FC236}">
                  <a16:creationId xmlns:a16="http://schemas.microsoft.com/office/drawing/2014/main" id="{7A060761-9DE1-BDE9-7CA8-CC5221FFBD5D}"/>
                </a:ext>
              </a:extLst>
            </p:cNvPr>
            <p:cNvSpPr/>
            <p:nvPr/>
          </p:nvSpPr>
          <p:spPr>
            <a:xfrm>
              <a:off x="9260146" y="2380784"/>
              <a:ext cx="1776028" cy="492374"/>
            </a:xfrm>
            <a:prstGeom prst="roundRect">
              <a:avLst>
                <a:gd name="adj" fmla="val 50000"/>
              </a:avLst>
            </a:prstGeom>
            <a:solidFill>
              <a:srgbClr val="21FF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6" name="TextBox 85">
              <a:extLst>
                <a:ext uri="{FF2B5EF4-FFF2-40B4-BE49-F238E27FC236}">
                  <a16:creationId xmlns:a16="http://schemas.microsoft.com/office/drawing/2014/main" id="{B1CB9339-DD66-EFBB-F97D-4AA1E6CCE956}"/>
                </a:ext>
              </a:extLst>
            </p:cNvPr>
            <p:cNvSpPr txBox="1"/>
            <p:nvPr/>
          </p:nvSpPr>
          <p:spPr>
            <a:xfrm>
              <a:off x="9310455" y="2473083"/>
              <a:ext cx="1675411"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Cần ký số</a:t>
              </a:r>
              <a:endParaRPr lang="vi-VN" sz="1400" b="1" dirty="0">
                <a:solidFill>
                  <a:schemeClr val="bg1"/>
                </a:solidFill>
                <a:latin typeface="Roboto" pitchFamily="2" charset="0"/>
                <a:ea typeface="Roboto" pitchFamily="2" charset="0"/>
              </a:endParaRPr>
            </a:p>
          </p:txBody>
        </p:sp>
      </p:grpSp>
      <p:grpSp>
        <p:nvGrpSpPr>
          <p:cNvPr id="3" name="Group 2">
            <a:extLst>
              <a:ext uri="{FF2B5EF4-FFF2-40B4-BE49-F238E27FC236}">
                <a16:creationId xmlns:a16="http://schemas.microsoft.com/office/drawing/2014/main" id="{4C9F43CC-B2B1-D95C-7C7F-0532A99323CC}"/>
              </a:ext>
            </a:extLst>
          </p:cNvPr>
          <p:cNvGrpSpPr/>
          <p:nvPr/>
        </p:nvGrpSpPr>
        <p:grpSpPr>
          <a:xfrm>
            <a:off x="7423528" y="4643814"/>
            <a:ext cx="1495634" cy="432000"/>
            <a:chOff x="7482360" y="4909925"/>
            <a:chExt cx="1495634" cy="432000"/>
          </a:xfrm>
        </p:grpSpPr>
        <p:sp>
          <p:nvSpPr>
            <p:cNvPr id="8" name="Rectangle: Rounded Corners 7">
              <a:extLst>
                <a:ext uri="{FF2B5EF4-FFF2-40B4-BE49-F238E27FC236}">
                  <a16:creationId xmlns:a16="http://schemas.microsoft.com/office/drawing/2014/main" id="{C4BCE289-496E-DCA4-89E2-798A9263D393}"/>
                </a:ext>
              </a:extLst>
            </p:cNvPr>
            <p:cNvSpPr/>
            <p:nvPr/>
          </p:nvSpPr>
          <p:spPr>
            <a:xfrm>
              <a:off x="7482360" y="4909925"/>
              <a:ext cx="1495634" cy="432000"/>
            </a:xfrm>
            <a:prstGeom prst="roundRect">
              <a:avLst/>
            </a:prstGeom>
            <a:solidFill>
              <a:srgbClr val="FF9F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TextBox 10">
              <a:extLst>
                <a:ext uri="{FF2B5EF4-FFF2-40B4-BE49-F238E27FC236}">
                  <a16:creationId xmlns:a16="http://schemas.microsoft.com/office/drawing/2014/main" id="{B1E553DB-5086-0EEA-8C06-1E4A405C742D}"/>
                </a:ext>
              </a:extLst>
            </p:cNvPr>
            <p:cNvSpPr txBox="1"/>
            <p:nvPr/>
          </p:nvSpPr>
          <p:spPr>
            <a:xfrm>
              <a:off x="7482360" y="4972037"/>
              <a:ext cx="1495634"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Trung bình</a:t>
              </a:r>
              <a:endParaRPr lang="vi-VN" sz="1400" b="1" dirty="0">
                <a:solidFill>
                  <a:schemeClr val="bg1"/>
                </a:solidFill>
                <a:latin typeface="Roboto" pitchFamily="2" charset="0"/>
                <a:ea typeface="Roboto" pitchFamily="2" charset="0"/>
              </a:endParaRPr>
            </a:p>
          </p:txBody>
        </p:sp>
      </p:grpSp>
      <p:sp>
        <p:nvSpPr>
          <p:cNvPr id="14" name="TextBox 13">
            <a:extLst>
              <a:ext uri="{FF2B5EF4-FFF2-40B4-BE49-F238E27FC236}">
                <a16:creationId xmlns:a16="http://schemas.microsoft.com/office/drawing/2014/main" id="{53E64B11-F0E0-CABB-B08B-23441D202C67}"/>
              </a:ext>
            </a:extLst>
          </p:cNvPr>
          <p:cNvSpPr txBox="1"/>
          <p:nvPr/>
        </p:nvSpPr>
        <p:spPr>
          <a:xfrm>
            <a:off x="188023" y="834852"/>
            <a:ext cx="2267464" cy="553998"/>
          </a:xfrm>
          <a:prstGeom prst="rect">
            <a:avLst/>
          </a:prstGeom>
          <a:noFill/>
        </p:spPr>
        <p:txBody>
          <a:bodyPr wrap="square" rtlCol="0">
            <a:spAutoFit/>
          </a:bodyPr>
          <a:lstStyle/>
          <a:p>
            <a:pPr algn="just"/>
            <a:r>
              <a:rPr lang="en-US" sz="3000" b="1" dirty="0">
                <a:solidFill>
                  <a:schemeClr val="bg2">
                    <a:lumMod val="25000"/>
                  </a:schemeClr>
                </a:solidFill>
                <a:latin typeface="Roboto" pitchFamily="2" charset="0"/>
                <a:ea typeface="Roboto" pitchFamily="2" charset="0"/>
              </a:rPr>
              <a:t>NGHIỆP VỤ</a:t>
            </a:r>
          </a:p>
        </p:txBody>
      </p:sp>
      <p:grpSp>
        <p:nvGrpSpPr>
          <p:cNvPr id="26" name="Group 25">
            <a:extLst>
              <a:ext uri="{FF2B5EF4-FFF2-40B4-BE49-F238E27FC236}">
                <a16:creationId xmlns:a16="http://schemas.microsoft.com/office/drawing/2014/main" id="{22D67F63-9EDF-674B-E99E-88F72207080D}"/>
              </a:ext>
            </a:extLst>
          </p:cNvPr>
          <p:cNvGrpSpPr/>
          <p:nvPr/>
        </p:nvGrpSpPr>
        <p:grpSpPr>
          <a:xfrm>
            <a:off x="9633307" y="4611856"/>
            <a:ext cx="1776028" cy="492374"/>
            <a:chOff x="9260146" y="2380784"/>
            <a:chExt cx="1776028" cy="492374"/>
          </a:xfrm>
        </p:grpSpPr>
        <p:sp>
          <p:nvSpPr>
            <p:cNvPr id="27" name="Rectangle: Rounded Corners 26">
              <a:extLst>
                <a:ext uri="{FF2B5EF4-FFF2-40B4-BE49-F238E27FC236}">
                  <a16:creationId xmlns:a16="http://schemas.microsoft.com/office/drawing/2014/main" id="{1E7CFB14-81EC-CFC6-4604-907936D25A39}"/>
                </a:ext>
              </a:extLst>
            </p:cNvPr>
            <p:cNvSpPr/>
            <p:nvPr/>
          </p:nvSpPr>
          <p:spPr>
            <a:xfrm>
              <a:off x="9260146" y="2380784"/>
              <a:ext cx="1776028" cy="492374"/>
            </a:xfrm>
            <a:prstGeom prst="roundRect">
              <a:avLst>
                <a:gd name="adj" fmla="val 50000"/>
              </a:avLst>
            </a:prstGeom>
            <a:solidFill>
              <a:srgbClr val="008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8" name="TextBox 27">
              <a:extLst>
                <a:ext uri="{FF2B5EF4-FFF2-40B4-BE49-F238E27FC236}">
                  <a16:creationId xmlns:a16="http://schemas.microsoft.com/office/drawing/2014/main" id="{44D968E4-EAA6-4FC8-3B6D-B9A4365F1FF4}"/>
                </a:ext>
              </a:extLst>
            </p:cNvPr>
            <p:cNvSpPr txBox="1"/>
            <p:nvPr/>
          </p:nvSpPr>
          <p:spPr>
            <a:xfrm>
              <a:off x="9310455" y="2473083"/>
              <a:ext cx="1675411"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Có thể ký số</a:t>
              </a:r>
              <a:endParaRPr lang="vi-VN" sz="1400" b="1" dirty="0">
                <a:solidFill>
                  <a:schemeClr val="bg1"/>
                </a:solidFill>
                <a:latin typeface="Roboto" pitchFamily="2" charset="0"/>
                <a:ea typeface="Roboto" pitchFamily="2" charset="0"/>
              </a:endParaRPr>
            </a:p>
          </p:txBody>
        </p:sp>
      </p:grpSp>
      <p:grpSp>
        <p:nvGrpSpPr>
          <p:cNvPr id="44" name="Group 43">
            <a:extLst>
              <a:ext uri="{FF2B5EF4-FFF2-40B4-BE49-F238E27FC236}">
                <a16:creationId xmlns:a16="http://schemas.microsoft.com/office/drawing/2014/main" id="{314FA4A4-4102-AB71-3B6A-B7403CEED3A7}"/>
              </a:ext>
            </a:extLst>
          </p:cNvPr>
          <p:cNvGrpSpPr/>
          <p:nvPr/>
        </p:nvGrpSpPr>
        <p:grpSpPr>
          <a:xfrm>
            <a:off x="2824686" y="1432520"/>
            <a:ext cx="8982075" cy="885772"/>
            <a:chOff x="2790825" y="1066800"/>
            <a:chExt cx="8982075" cy="885772"/>
          </a:xfrm>
        </p:grpSpPr>
        <p:sp>
          <p:nvSpPr>
            <p:cNvPr id="45" name="Rectangle: Rounded Corners 44">
              <a:extLst>
                <a:ext uri="{FF2B5EF4-FFF2-40B4-BE49-F238E27FC236}">
                  <a16:creationId xmlns:a16="http://schemas.microsoft.com/office/drawing/2014/main" id="{B2C46A63-BE06-4C64-AB00-1DBC8AB0A421}"/>
                </a:ext>
              </a:extLst>
            </p:cNvPr>
            <p:cNvSpPr/>
            <p:nvPr/>
          </p:nvSpPr>
          <p:spPr>
            <a:xfrm>
              <a:off x="4271818" y="1066800"/>
              <a:ext cx="1689553" cy="885772"/>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6" name="Rectangle: Rounded Corners 45">
              <a:extLst>
                <a:ext uri="{FF2B5EF4-FFF2-40B4-BE49-F238E27FC236}">
                  <a16:creationId xmlns:a16="http://schemas.microsoft.com/office/drawing/2014/main" id="{CEB40719-7820-329E-5146-6FC17B771BB6}"/>
                </a:ext>
              </a:extLst>
            </p:cNvPr>
            <p:cNvSpPr/>
            <p:nvPr/>
          </p:nvSpPr>
          <p:spPr>
            <a:xfrm>
              <a:off x="2790825" y="1171575"/>
              <a:ext cx="8982075" cy="657225"/>
            </a:xfrm>
            <a:prstGeom prst="roundRect">
              <a:avLst>
                <a:gd name="adj" fmla="val 5000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7" name="TextBox 46">
              <a:extLst>
                <a:ext uri="{FF2B5EF4-FFF2-40B4-BE49-F238E27FC236}">
                  <a16:creationId xmlns:a16="http://schemas.microsoft.com/office/drawing/2014/main" id="{A2D1138F-8811-DD59-F379-770E4A88C1F5}"/>
                </a:ext>
              </a:extLst>
            </p:cNvPr>
            <p:cNvSpPr txBox="1"/>
            <p:nvPr/>
          </p:nvSpPr>
          <p:spPr>
            <a:xfrm>
              <a:off x="9633309" y="1238577"/>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KHUYẾN NGHỊ </a:t>
              </a:r>
            </a:p>
            <a:p>
              <a:pPr algn="ctr"/>
              <a:r>
                <a:rPr lang="en-US" sz="1400" b="1" dirty="0">
                  <a:solidFill>
                    <a:schemeClr val="bg1"/>
                  </a:solidFill>
                  <a:latin typeface="Roboto" pitchFamily="2" charset="0"/>
                  <a:ea typeface="Roboto" pitchFamily="2" charset="0"/>
                </a:rPr>
                <a:t>KÝ SỐ</a:t>
              </a:r>
              <a:endParaRPr lang="vi-VN" sz="1400" b="1" dirty="0">
                <a:solidFill>
                  <a:schemeClr val="bg1"/>
                </a:solidFill>
                <a:latin typeface="Roboto" pitchFamily="2" charset="0"/>
                <a:ea typeface="Roboto" pitchFamily="2" charset="0"/>
              </a:endParaRPr>
            </a:p>
          </p:txBody>
        </p:sp>
        <p:sp>
          <p:nvSpPr>
            <p:cNvPr id="48" name="TextBox 47">
              <a:extLst>
                <a:ext uri="{FF2B5EF4-FFF2-40B4-BE49-F238E27FC236}">
                  <a16:creationId xmlns:a16="http://schemas.microsoft.com/office/drawing/2014/main" id="{87E122BB-C1E9-C6C6-E5FA-73CC70AB7192}"/>
                </a:ext>
              </a:extLst>
            </p:cNvPr>
            <p:cNvSpPr txBox="1"/>
            <p:nvPr/>
          </p:nvSpPr>
          <p:spPr>
            <a:xfrm>
              <a:off x="7331083" y="1238577"/>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MỨC ĐỘ </a:t>
              </a:r>
            </a:p>
            <a:p>
              <a:pPr algn="ctr"/>
              <a:r>
                <a:rPr lang="en-US" sz="1400" b="1" dirty="0">
                  <a:solidFill>
                    <a:schemeClr val="bg1"/>
                  </a:solidFill>
                  <a:latin typeface="Roboto" pitchFamily="2" charset="0"/>
                  <a:ea typeface="Roboto" pitchFamily="2" charset="0"/>
                </a:rPr>
                <a:t>QUAN TRỌNG</a:t>
              </a:r>
              <a:endParaRPr lang="vi-VN" sz="1400" b="1" dirty="0">
                <a:solidFill>
                  <a:schemeClr val="bg1"/>
                </a:solidFill>
                <a:latin typeface="Roboto" pitchFamily="2" charset="0"/>
                <a:ea typeface="Roboto" pitchFamily="2" charset="0"/>
              </a:endParaRPr>
            </a:p>
          </p:txBody>
        </p:sp>
        <p:sp>
          <p:nvSpPr>
            <p:cNvPr id="50" name="Rectangle: Rounded Corners 49">
              <a:extLst>
                <a:ext uri="{FF2B5EF4-FFF2-40B4-BE49-F238E27FC236}">
                  <a16:creationId xmlns:a16="http://schemas.microsoft.com/office/drawing/2014/main" id="{63D4AE2E-D9F5-A484-0BDF-E3C03895734A}"/>
                </a:ext>
              </a:extLst>
            </p:cNvPr>
            <p:cNvSpPr/>
            <p:nvPr/>
          </p:nvSpPr>
          <p:spPr>
            <a:xfrm>
              <a:off x="7326569" y="1066800"/>
              <a:ext cx="1689553" cy="885772"/>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1" name="Rectangle: Rounded Corners 50">
              <a:extLst>
                <a:ext uri="{FF2B5EF4-FFF2-40B4-BE49-F238E27FC236}">
                  <a16:creationId xmlns:a16="http://schemas.microsoft.com/office/drawing/2014/main" id="{D40DC4D8-D6AD-729F-C4EC-4A5F3CACF007}"/>
                </a:ext>
              </a:extLst>
            </p:cNvPr>
            <p:cNvSpPr/>
            <p:nvPr/>
          </p:nvSpPr>
          <p:spPr>
            <a:xfrm>
              <a:off x="9633307" y="1066800"/>
              <a:ext cx="1689553" cy="885772"/>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2" name="TextBox 51">
              <a:extLst>
                <a:ext uri="{FF2B5EF4-FFF2-40B4-BE49-F238E27FC236}">
                  <a16:creationId xmlns:a16="http://schemas.microsoft.com/office/drawing/2014/main" id="{8B3004A2-A7B5-7CB1-64CD-F13303FB3F4C}"/>
                </a:ext>
              </a:extLst>
            </p:cNvPr>
            <p:cNvSpPr txBox="1"/>
            <p:nvPr/>
          </p:nvSpPr>
          <p:spPr>
            <a:xfrm>
              <a:off x="4281451" y="1238577"/>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RỦI RO PHÁP LÝ/</a:t>
              </a:r>
            </a:p>
            <a:p>
              <a:pPr algn="ctr"/>
              <a:r>
                <a:rPr lang="en-US" sz="1400" b="1" dirty="0">
                  <a:solidFill>
                    <a:schemeClr val="bg1"/>
                  </a:solidFill>
                  <a:latin typeface="Roboto" pitchFamily="2" charset="0"/>
                  <a:ea typeface="Roboto" pitchFamily="2" charset="0"/>
                </a:rPr>
                <a:t>TÀI CHÍNH</a:t>
              </a:r>
              <a:endParaRPr lang="vi-VN" sz="1400" b="1" dirty="0">
                <a:solidFill>
                  <a:schemeClr val="bg1"/>
                </a:solidFill>
                <a:latin typeface="Roboto" pitchFamily="2" charset="0"/>
                <a:ea typeface="Roboto" pitchFamily="2" charset="0"/>
              </a:endParaRPr>
            </a:p>
          </p:txBody>
        </p:sp>
      </p:grpSp>
    </p:spTree>
    <p:extLst>
      <p:ext uri="{BB962C8B-B14F-4D97-AF65-F5344CB8AC3E}">
        <p14:creationId xmlns:p14="http://schemas.microsoft.com/office/powerpoint/2010/main" val="10780372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0-#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0-#ppt_w/2"/>
                                          </p:val>
                                        </p:tav>
                                        <p:tav tm="100000">
                                          <p:val>
                                            <p:strVal val="#ppt_x"/>
                                          </p:val>
                                        </p:tav>
                                      </p:tavLst>
                                    </p:anim>
                                    <p:anim calcmode="lin" valueType="num">
                                      <p:cBhvr additive="base">
                                        <p:cTn id="16" dur="1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anim calcmode="lin" valueType="num">
                                      <p:cBhvr>
                                        <p:cTn id="27" dur="1000" fill="hold"/>
                                        <p:tgtEl>
                                          <p:spTgt spid="22"/>
                                        </p:tgtEl>
                                        <p:attrNameLst>
                                          <p:attrName>ppt_x</p:attrName>
                                        </p:attrNameLst>
                                      </p:cBhvr>
                                      <p:tavLst>
                                        <p:tav tm="0">
                                          <p:val>
                                            <p:strVal val="#ppt_x"/>
                                          </p:val>
                                        </p:tav>
                                        <p:tav tm="100000">
                                          <p:val>
                                            <p:strVal val="#ppt_x"/>
                                          </p:val>
                                        </p:tav>
                                      </p:tavLst>
                                    </p:anim>
                                    <p:anim calcmode="lin" valueType="num">
                                      <p:cBhvr>
                                        <p:cTn id="28" dur="1000" fill="hold"/>
                                        <p:tgtEl>
                                          <p:spTgt spid="22"/>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1000"/>
                                        <p:tgtEl>
                                          <p:spTgt spid="80"/>
                                        </p:tgtEl>
                                      </p:cBhvr>
                                    </p:animEffect>
                                    <p:anim calcmode="lin" valueType="num">
                                      <p:cBhvr>
                                        <p:cTn id="32" dur="1000" fill="hold"/>
                                        <p:tgtEl>
                                          <p:spTgt spid="80"/>
                                        </p:tgtEl>
                                        <p:attrNameLst>
                                          <p:attrName>ppt_x</p:attrName>
                                        </p:attrNameLst>
                                      </p:cBhvr>
                                      <p:tavLst>
                                        <p:tav tm="0">
                                          <p:val>
                                            <p:strVal val="#ppt_x"/>
                                          </p:val>
                                        </p:tav>
                                        <p:tav tm="100000">
                                          <p:val>
                                            <p:strVal val="#ppt_x"/>
                                          </p:val>
                                        </p:tav>
                                      </p:tavLst>
                                    </p:anim>
                                    <p:anim calcmode="lin" valueType="num">
                                      <p:cBhvr>
                                        <p:cTn id="33"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84"/>
                                        </p:tgtEl>
                                        <p:attrNameLst>
                                          <p:attrName>style.visibility</p:attrName>
                                        </p:attrNameLst>
                                      </p:cBhvr>
                                      <p:to>
                                        <p:strVal val="visible"/>
                                      </p:to>
                                    </p:set>
                                    <p:animEffect transition="in" filter="fade">
                                      <p:cBhvr>
                                        <p:cTn id="48" dur="1000"/>
                                        <p:tgtEl>
                                          <p:spTgt spid="84"/>
                                        </p:tgtEl>
                                      </p:cBhvr>
                                    </p:animEffect>
                                    <p:anim calcmode="lin" valueType="num">
                                      <p:cBhvr>
                                        <p:cTn id="49" dur="1000" fill="hold"/>
                                        <p:tgtEl>
                                          <p:spTgt spid="84"/>
                                        </p:tgtEl>
                                        <p:attrNameLst>
                                          <p:attrName>ppt_x</p:attrName>
                                        </p:attrNameLst>
                                      </p:cBhvr>
                                      <p:tavLst>
                                        <p:tav tm="0">
                                          <p:val>
                                            <p:strVal val="#ppt_x"/>
                                          </p:val>
                                        </p:tav>
                                        <p:tav tm="100000">
                                          <p:val>
                                            <p:strVal val="#ppt_x"/>
                                          </p:val>
                                        </p:tav>
                                      </p:tavLst>
                                    </p:anim>
                                    <p:anim calcmode="lin" valueType="num">
                                      <p:cBhvr>
                                        <p:cTn id="50"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0"/>
                                        <p:tgtEl>
                                          <p:spTgt spid="12"/>
                                        </p:tgtEl>
                                      </p:cBhvr>
                                    </p:animEffect>
                                    <p:anim calcmode="lin" valueType="num">
                                      <p:cBhvr>
                                        <p:cTn id="56" dur="1000" fill="hold"/>
                                        <p:tgtEl>
                                          <p:spTgt spid="12"/>
                                        </p:tgtEl>
                                        <p:attrNameLst>
                                          <p:attrName>ppt_x</p:attrName>
                                        </p:attrNameLst>
                                      </p:cBhvr>
                                      <p:tavLst>
                                        <p:tav tm="0">
                                          <p:val>
                                            <p:strVal val="#ppt_x"/>
                                          </p:val>
                                        </p:tav>
                                        <p:tav tm="100000">
                                          <p:val>
                                            <p:strVal val="#ppt_x"/>
                                          </p:val>
                                        </p:tav>
                                      </p:tavLst>
                                    </p:anim>
                                    <p:anim calcmode="lin" valueType="num">
                                      <p:cBhvr>
                                        <p:cTn id="57" dur="1000" fill="hold"/>
                                        <p:tgtEl>
                                          <p:spTgt spid="12"/>
                                        </p:tgtEl>
                                        <p:attrNameLst>
                                          <p:attrName>ppt_y</p:attrName>
                                        </p:attrNameLst>
                                      </p:cBhvr>
                                      <p:tavLst>
                                        <p:tav tm="0">
                                          <p:val>
                                            <p:strVal val="#ppt_y-.1"/>
                                          </p:val>
                                        </p:tav>
                                        <p:tav tm="100000">
                                          <p:val>
                                            <p:strVal val="#ppt_y"/>
                                          </p:val>
                                        </p:tav>
                                      </p:tavLst>
                                    </p:anim>
                                  </p:childTnLst>
                                </p:cTn>
                              </p:par>
                              <p:par>
                                <p:cTn id="58" presetID="47" presetClass="entr" presetSubtype="0" fill="hold" nodeType="with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fade">
                                      <p:cBhvr>
                                        <p:cTn id="60" dur="1000"/>
                                        <p:tgtEl>
                                          <p:spTgt spid="3"/>
                                        </p:tgtEl>
                                      </p:cBhvr>
                                    </p:animEffect>
                                    <p:anim calcmode="lin" valueType="num">
                                      <p:cBhvr>
                                        <p:cTn id="61" dur="1000" fill="hold"/>
                                        <p:tgtEl>
                                          <p:spTgt spid="3"/>
                                        </p:tgtEl>
                                        <p:attrNameLst>
                                          <p:attrName>ppt_x</p:attrName>
                                        </p:attrNameLst>
                                      </p:cBhvr>
                                      <p:tavLst>
                                        <p:tav tm="0">
                                          <p:val>
                                            <p:strVal val="#ppt_x"/>
                                          </p:val>
                                        </p:tav>
                                        <p:tav tm="100000">
                                          <p:val>
                                            <p:strVal val="#ppt_x"/>
                                          </p:val>
                                        </p:tav>
                                      </p:tavLst>
                                    </p:anim>
                                    <p:anim calcmode="lin" valueType="num">
                                      <p:cBhvr>
                                        <p:cTn id="62" dur="1000" fill="hold"/>
                                        <p:tgtEl>
                                          <p:spTgt spid="3"/>
                                        </p:tgtEl>
                                        <p:attrNameLst>
                                          <p:attrName>ppt_y</p:attrName>
                                        </p:attrNameLst>
                                      </p:cBhvr>
                                      <p:tavLst>
                                        <p:tav tm="0">
                                          <p:val>
                                            <p:strVal val="#ppt_y-.1"/>
                                          </p:val>
                                        </p:tav>
                                        <p:tav tm="100000">
                                          <p:val>
                                            <p:strVal val="#ppt_y"/>
                                          </p:val>
                                        </p:tav>
                                      </p:tavLst>
                                    </p:anim>
                                  </p:childTnLst>
                                </p:cTn>
                              </p:par>
                              <p:par>
                                <p:cTn id="63" presetID="47" presetClass="entr" presetSubtype="0" fill="hold"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1000"/>
                                        <p:tgtEl>
                                          <p:spTgt spid="26"/>
                                        </p:tgtEl>
                                      </p:cBhvr>
                                    </p:animEffect>
                                    <p:anim calcmode="lin" valueType="num">
                                      <p:cBhvr>
                                        <p:cTn id="66" dur="1000" fill="hold"/>
                                        <p:tgtEl>
                                          <p:spTgt spid="26"/>
                                        </p:tgtEl>
                                        <p:attrNameLst>
                                          <p:attrName>ppt_x</p:attrName>
                                        </p:attrNameLst>
                                      </p:cBhvr>
                                      <p:tavLst>
                                        <p:tav tm="0">
                                          <p:val>
                                            <p:strVal val="#ppt_x"/>
                                          </p:val>
                                        </p:tav>
                                        <p:tav tm="100000">
                                          <p:val>
                                            <p:strVal val="#ppt_x"/>
                                          </p:val>
                                        </p:tav>
                                      </p:tavLst>
                                    </p:anim>
                                    <p:anim calcmode="lin" valueType="num">
                                      <p:cBhvr>
                                        <p:cTn id="6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E4230-93C0-E6C4-47E1-582BE4455C1E}"/>
            </a:ext>
          </a:extLst>
        </p:cNvPr>
        <p:cNvGrpSpPr/>
        <p:nvPr/>
      </p:nvGrpSpPr>
      <p:grpSpPr>
        <a:xfrm>
          <a:off x="0" y="0"/>
          <a:ext cx="0" cy="0"/>
          <a:chOff x="0" y="0"/>
          <a:chExt cx="0" cy="0"/>
        </a:xfrm>
      </p:grpSpPr>
      <p:sp>
        <p:nvSpPr>
          <p:cNvPr id="74" name="Freeform: Shape 73">
            <a:extLst>
              <a:ext uri="{FF2B5EF4-FFF2-40B4-BE49-F238E27FC236}">
                <a16:creationId xmlns:a16="http://schemas.microsoft.com/office/drawing/2014/main" id="{01C40DA9-0B57-5406-9C57-57381AFEA809}"/>
              </a:ext>
            </a:extLst>
          </p:cNvPr>
          <p:cNvSpPr/>
          <p:nvPr/>
        </p:nvSpPr>
        <p:spPr>
          <a:xfrm rot="16200000">
            <a:off x="8718709" y="-1395678"/>
            <a:ext cx="1810213" cy="4526773"/>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Lst>
            <a:ahLst/>
            <a:cxnLst>
              <a:cxn ang="0">
                <a:pos x="connsiteX0" y="connsiteY0"/>
              </a:cxn>
              <a:cxn ang="0">
                <a:pos x="connsiteX1" y="connsiteY1"/>
              </a:cxn>
              <a:cxn ang="0">
                <a:pos x="connsiteX2" y="connsiteY2"/>
              </a:cxn>
              <a:cxn ang="0">
                <a:pos x="connsiteX3" y="connsiteY3"/>
              </a:cxn>
            </a:cxnLst>
            <a:rect l="l" t="t" r="r" b="b"/>
            <a:pathLst>
              <a:path w="4031673" h="8063346">
                <a:moveTo>
                  <a:pt x="4031673" y="0"/>
                </a:moveTo>
                <a:lnTo>
                  <a:pt x="4031673" y="8063346"/>
                </a:lnTo>
                <a:cubicBezTo>
                  <a:pt x="1805041" y="8063346"/>
                  <a:pt x="0" y="6258305"/>
                  <a:pt x="0" y="4031673"/>
                </a:cubicBezTo>
                <a:cubicBezTo>
                  <a:pt x="0" y="1805041"/>
                  <a:pt x="1805041" y="0"/>
                  <a:pt x="4031673" y="0"/>
                </a:cubicBez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75" name="TextBox 74">
            <a:extLst>
              <a:ext uri="{FF2B5EF4-FFF2-40B4-BE49-F238E27FC236}">
                <a16:creationId xmlns:a16="http://schemas.microsoft.com/office/drawing/2014/main" id="{99877138-FDD0-E26B-E723-73F26C22B86D}"/>
              </a:ext>
            </a:extLst>
          </p:cNvPr>
          <p:cNvSpPr txBox="1"/>
          <p:nvPr/>
        </p:nvSpPr>
        <p:spPr>
          <a:xfrm>
            <a:off x="7982890" y="585219"/>
            <a:ext cx="3300834" cy="553998"/>
          </a:xfrm>
          <a:prstGeom prst="rect">
            <a:avLst/>
          </a:prstGeom>
          <a:solidFill>
            <a:schemeClr val="bg2">
              <a:lumMod val="90000"/>
            </a:schemeClr>
          </a:solidFill>
        </p:spPr>
        <p:txBody>
          <a:bodyPr wrap="square" rtlCol="0">
            <a:spAutoFit/>
          </a:bodyPr>
          <a:lstStyle/>
          <a:p>
            <a:pPr algn="just"/>
            <a:r>
              <a:rPr lang="en-US" sz="3000" b="1" dirty="0">
                <a:solidFill>
                  <a:schemeClr val="bg2">
                    <a:lumMod val="10000"/>
                  </a:schemeClr>
                </a:solidFill>
                <a:latin typeface="Roboto" pitchFamily="2" charset="0"/>
                <a:ea typeface="Roboto" pitchFamily="2" charset="0"/>
              </a:rPr>
              <a:t>NHU CẦU KÝ SỐ</a:t>
            </a:r>
          </a:p>
        </p:txBody>
      </p:sp>
      <p:grpSp>
        <p:nvGrpSpPr>
          <p:cNvPr id="66" name="Group 65">
            <a:extLst>
              <a:ext uri="{FF2B5EF4-FFF2-40B4-BE49-F238E27FC236}">
                <a16:creationId xmlns:a16="http://schemas.microsoft.com/office/drawing/2014/main" id="{598BC6C9-7124-9340-DE2C-914A7A0D2B06}"/>
              </a:ext>
            </a:extLst>
          </p:cNvPr>
          <p:cNvGrpSpPr/>
          <p:nvPr/>
        </p:nvGrpSpPr>
        <p:grpSpPr>
          <a:xfrm>
            <a:off x="0" y="4209861"/>
            <a:ext cx="12192001" cy="2653416"/>
            <a:chOff x="0" y="4209861"/>
            <a:chExt cx="12192001" cy="2653416"/>
          </a:xfrm>
        </p:grpSpPr>
        <p:pic>
          <p:nvPicPr>
            <p:cNvPr id="35" name="Picture 34" descr="A city skyline with tall buildings&#10;&#10;AI-generated content may be incorrect.">
              <a:extLst>
                <a:ext uri="{FF2B5EF4-FFF2-40B4-BE49-F238E27FC236}">
                  <a16:creationId xmlns:a16="http://schemas.microsoft.com/office/drawing/2014/main" id="{64073A2A-C86E-5728-810A-8EB3F3322FCB}"/>
                </a:ext>
              </a:extLst>
            </p:cNvPr>
            <p:cNvPicPr>
              <a:picLocks noChangeAspect="1"/>
            </p:cNvPicPr>
            <p:nvPr/>
          </p:nvPicPr>
          <p:blipFill>
            <a:blip r:embed="rId2">
              <a:extLst>
                <a:ext uri="{28A0092B-C50C-407E-A947-70E740481C1C}">
                  <a14:useLocalDpi xmlns:a14="http://schemas.microsoft.com/office/drawing/2010/main" val="0"/>
                </a:ext>
              </a:extLst>
            </a:blip>
            <a:srcRect t="34518" b="26869"/>
            <a:stretch>
              <a:fillRect/>
            </a:stretch>
          </p:blipFill>
          <p:spPr>
            <a:xfrm>
              <a:off x="1616365" y="4215137"/>
              <a:ext cx="10575636" cy="2648140"/>
            </a:xfrm>
            <a:prstGeom prst="rect">
              <a:avLst/>
            </a:prstGeom>
          </p:spPr>
        </p:pic>
        <p:sp>
          <p:nvSpPr>
            <p:cNvPr id="10" name="Rectangle 9">
              <a:extLst>
                <a:ext uri="{FF2B5EF4-FFF2-40B4-BE49-F238E27FC236}">
                  <a16:creationId xmlns:a16="http://schemas.microsoft.com/office/drawing/2014/main" id="{A19CFF02-08FD-59B4-3066-56291C35B2A2}"/>
                </a:ext>
              </a:extLst>
            </p:cNvPr>
            <p:cNvSpPr/>
            <p:nvPr/>
          </p:nvSpPr>
          <p:spPr>
            <a:xfrm>
              <a:off x="0" y="4209861"/>
              <a:ext cx="12192000" cy="2648139"/>
            </a:xfrm>
            <a:prstGeom prst="rect">
              <a:avLst/>
            </a:prstGeom>
            <a:solidFill>
              <a:srgbClr val="0070C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9" name="Group 8">
            <a:extLst>
              <a:ext uri="{FF2B5EF4-FFF2-40B4-BE49-F238E27FC236}">
                <a16:creationId xmlns:a16="http://schemas.microsoft.com/office/drawing/2014/main" id="{3B7FA67F-696B-C53D-FA07-656C4692D22D}"/>
              </a:ext>
            </a:extLst>
          </p:cNvPr>
          <p:cNvGrpSpPr/>
          <p:nvPr/>
        </p:nvGrpSpPr>
        <p:grpSpPr>
          <a:xfrm>
            <a:off x="2790825" y="2858584"/>
            <a:ext cx="3605791" cy="552448"/>
            <a:chOff x="2790825" y="3693140"/>
            <a:chExt cx="3605791" cy="552448"/>
          </a:xfrm>
        </p:grpSpPr>
        <p:sp>
          <p:nvSpPr>
            <p:cNvPr id="6" name="Rectangle: Rounded Corners 5">
              <a:extLst>
                <a:ext uri="{FF2B5EF4-FFF2-40B4-BE49-F238E27FC236}">
                  <a16:creationId xmlns:a16="http://schemas.microsoft.com/office/drawing/2014/main" id="{50D5011D-5484-AB73-297D-C3E2D13F862C}"/>
                </a:ext>
              </a:extLst>
            </p:cNvPr>
            <p:cNvSpPr/>
            <p:nvPr/>
          </p:nvSpPr>
          <p:spPr>
            <a:xfrm>
              <a:off x="2790825" y="3693140"/>
              <a:ext cx="3605791" cy="552448"/>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2" name="TextBox 71">
              <a:extLst>
                <a:ext uri="{FF2B5EF4-FFF2-40B4-BE49-F238E27FC236}">
                  <a16:creationId xmlns:a16="http://schemas.microsoft.com/office/drawing/2014/main" id="{29CED32B-74A4-B0F4-6C9C-0156DC82CCB8}"/>
                </a:ext>
              </a:extLst>
            </p:cNvPr>
            <p:cNvSpPr txBox="1"/>
            <p:nvPr/>
          </p:nvSpPr>
          <p:spPr>
            <a:xfrm>
              <a:off x="3945234" y="3815476"/>
              <a:ext cx="2199332" cy="307777"/>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Không ảnh hưởng pháp lý</a:t>
              </a:r>
              <a:endParaRPr lang="en-US" sz="1400" dirty="0">
                <a:solidFill>
                  <a:srgbClr val="0070C0"/>
                </a:solidFill>
                <a:latin typeface="Roboto" pitchFamily="2" charset="0"/>
                <a:ea typeface="Roboto" pitchFamily="2" charset="0"/>
              </a:endParaRPr>
            </a:p>
          </p:txBody>
        </p:sp>
      </p:grpSp>
      <p:sp>
        <p:nvSpPr>
          <p:cNvPr id="4" name="Freeform: Shape 3">
            <a:extLst>
              <a:ext uri="{FF2B5EF4-FFF2-40B4-BE49-F238E27FC236}">
                <a16:creationId xmlns:a16="http://schemas.microsoft.com/office/drawing/2014/main" id="{8CEECCBA-4564-34DD-082C-5709C9DBB420}"/>
              </a:ext>
            </a:extLst>
          </p:cNvPr>
          <p:cNvSpPr/>
          <p:nvPr/>
        </p:nvSpPr>
        <p:spPr>
          <a:xfrm rot="10800000">
            <a:off x="-9053" y="-524164"/>
            <a:ext cx="3520936" cy="7906327"/>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Lst>
            <a:ahLst/>
            <a:cxnLst>
              <a:cxn ang="0">
                <a:pos x="connsiteX0" y="connsiteY0"/>
              </a:cxn>
              <a:cxn ang="0">
                <a:pos x="connsiteX1" y="connsiteY1"/>
              </a:cxn>
              <a:cxn ang="0">
                <a:pos x="connsiteX2" y="connsiteY2"/>
              </a:cxn>
              <a:cxn ang="0">
                <a:pos x="connsiteX3" y="connsiteY3"/>
              </a:cxn>
            </a:cxnLst>
            <a:rect l="l" t="t" r="r" b="b"/>
            <a:pathLst>
              <a:path w="4031673" h="8063346">
                <a:moveTo>
                  <a:pt x="4031673" y="0"/>
                </a:moveTo>
                <a:lnTo>
                  <a:pt x="4031673" y="8063346"/>
                </a:lnTo>
                <a:cubicBezTo>
                  <a:pt x="1805041" y="8063346"/>
                  <a:pt x="0" y="6258305"/>
                  <a:pt x="0" y="4031673"/>
                </a:cubicBezTo>
                <a:cubicBezTo>
                  <a:pt x="0" y="1805041"/>
                  <a:pt x="1805041" y="0"/>
                  <a:pt x="4031673" y="0"/>
                </a:cubicBez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17" name="TextBox 16">
            <a:extLst>
              <a:ext uri="{FF2B5EF4-FFF2-40B4-BE49-F238E27FC236}">
                <a16:creationId xmlns:a16="http://schemas.microsoft.com/office/drawing/2014/main" id="{9D8F81BB-4521-8E51-BCC2-765B75A699C4}"/>
              </a:ext>
            </a:extLst>
          </p:cNvPr>
          <p:cNvSpPr txBox="1"/>
          <p:nvPr/>
        </p:nvSpPr>
        <p:spPr>
          <a:xfrm>
            <a:off x="105006" y="1478189"/>
            <a:ext cx="2890698" cy="1015663"/>
          </a:xfrm>
          <a:prstGeom prst="rect">
            <a:avLst/>
          </a:prstGeom>
          <a:noFill/>
        </p:spPr>
        <p:txBody>
          <a:bodyPr wrap="square" rtlCol="0">
            <a:spAutoFit/>
          </a:bodyPr>
          <a:lstStyle/>
          <a:p>
            <a:r>
              <a:rPr lang="en-US" sz="3000" b="1" dirty="0">
                <a:solidFill>
                  <a:srgbClr val="0070C0"/>
                </a:solidFill>
                <a:latin typeface="Roboto" pitchFamily="2" charset="0"/>
                <a:ea typeface="Roboto" pitchFamily="2" charset="0"/>
              </a:rPr>
              <a:t>NGHIỆP VỤ THƯỜNG NGÀY</a:t>
            </a:r>
            <a:endParaRPr lang="vi-VN" sz="3000" b="1" dirty="0">
              <a:solidFill>
                <a:srgbClr val="0070C0"/>
              </a:solidFill>
              <a:latin typeface="Roboto" pitchFamily="2" charset="0"/>
              <a:ea typeface="Roboto" pitchFamily="2" charset="0"/>
            </a:endParaRPr>
          </a:p>
        </p:txBody>
      </p:sp>
      <p:grpSp>
        <p:nvGrpSpPr>
          <p:cNvPr id="39" name="Group 38">
            <a:extLst>
              <a:ext uri="{FF2B5EF4-FFF2-40B4-BE49-F238E27FC236}">
                <a16:creationId xmlns:a16="http://schemas.microsoft.com/office/drawing/2014/main" id="{3A8957E7-72E5-C5A3-07A3-5580875701CF}"/>
              </a:ext>
            </a:extLst>
          </p:cNvPr>
          <p:cNvGrpSpPr/>
          <p:nvPr/>
        </p:nvGrpSpPr>
        <p:grpSpPr>
          <a:xfrm>
            <a:off x="197366" y="2873198"/>
            <a:ext cx="3108098" cy="523220"/>
            <a:chOff x="225652" y="1744249"/>
            <a:chExt cx="3108098" cy="523220"/>
          </a:xfrm>
        </p:grpSpPr>
        <p:sp>
          <p:nvSpPr>
            <p:cNvPr id="40" name="TextBox 39">
              <a:extLst>
                <a:ext uri="{FF2B5EF4-FFF2-40B4-BE49-F238E27FC236}">
                  <a16:creationId xmlns:a16="http://schemas.microsoft.com/office/drawing/2014/main" id="{D413BE03-1582-4466-71A6-4F27DBB44784}"/>
                </a:ext>
              </a:extLst>
            </p:cNvPr>
            <p:cNvSpPr txBox="1"/>
            <p:nvPr/>
          </p:nvSpPr>
          <p:spPr>
            <a:xfrm>
              <a:off x="530452" y="1744249"/>
              <a:ext cx="2803298" cy="523220"/>
            </a:xfrm>
            <a:prstGeom prst="rect">
              <a:avLst/>
            </a:prstGeom>
            <a:noFill/>
          </p:spPr>
          <p:txBody>
            <a:bodyPr wrap="square" rtlCol="0">
              <a:spAutoFit/>
            </a:bodyPr>
            <a:lstStyle/>
            <a:p>
              <a:r>
                <a:rPr lang="vi-VN" sz="1400" dirty="0">
                  <a:latin typeface="Roboto" pitchFamily="2" charset="0"/>
                  <a:ea typeface="Roboto" pitchFamily="2" charset="0"/>
                </a:rPr>
                <a:t>Đơn xin nghỉ học 1 buổi, đăng ký CLB, nộp bài online</a:t>
              </a:r>
              <a:r>
                <a:rPr lang="en-US" sz="1400" dirty="0">
                  <a:latin typeface="Roboto" pitchFamily="2" charset="0"/>
                  <a:ea typeface="Roboto" pitchFamily="2" charset="0"/>
                </a:rPr>
                <a:t> </a:t>
              </a:r>
            </a:p>
          </p:txBody>
        </p:sp>
        <p:pic>
          <p:nvPicPr>
            <p:cNvPr id="41" name="Graphic 40" descr="Direction with solid fill">
              <a:extLst>
                <a:ext uri="{FF2B5EF4-FFF2-40B4-BE49-F238E27FC236}">
                  <a16:creationId xmlns:a16="http://schemas.microsoft.com/office/drawing/2014/main" id="{D536EE6A-EF4D-A5E3-7056-288EA85C155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5652" y="1758969"/>
              <a:ext cx="304800" cy="304800"/>
            </a:xfrm>
            <a:prstGeom prst="rect">
              <a:avLst/>
            </a:prstGeom>
          </p:spPr>
        </p:pic>
      </p:grpSp>
      <p:grpSp>
        <p:nvGrpSpPr>
          <p:cNvPr id="70" name="Group 69">
            <a:extLst>
              <a:ext uri="{FF2B5EF4-FFF2-40B4-BE49-F238E27FC236}">
                <a16:creationId xmlns:a16="http://schemas.microsoft.com/office/drawing/2014/main" id="{0AD21450-AD76-002F-619D-D7325A5D28B5}"/>
              </a:ext>
            </a:extLst>
          </p:cNvPr>
          <p:cNvGrpSpPr/>
          <p:nvPr/>
        </p:nvGrpSpPr>
        <p:grpSpPr>
          <a:xfrm>
            <a:off x="7704372" y="2918808"/>
            <a:ext cx="959564" cy="432000"/>
            <a:chOff x="7683270" y="5680826"/>
            <a:chExt cx="959564" cy="432000"/>
          </a:xfrm>
        </p:grpSpPr>
        <p:sp>
          <p:nvSpPr>
            <p:cNvPr id="49" name="Rectangle: Rounded Corners 48">
              <a:extLst>
                <a:ext uri="{FF2B5EF4-FFF2-40B4-BE49-F238E27FC236}">
                  <a16:creationId xmlns:a16="http://schemas.microsoft.com/office/drawing/2014/main" id="{D00AFCC0-ED5F-4BB8-7273-FCB8FBF8F2D6}"/>
                </a:ext>
              </a:extLst>
            </p:cNvPr>
            <p:cNvSpPr/>
            <p:nvPr/>
          </p:nvSpPr>
          <p:spPr>
            <a:xfrm>
              <a:off x="7699859" y="5680826"/>
              <a:ext cx="942975" cy="432000"/>
            </a:xfrm>
            <a:prstGeom prst="roundRect">
              <a:avLst/>
            </a:prstGeom>
            <a:solidFill>
              <a:srgbClr val="FFF9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9" name="TextBox 68">
              <a:extLst>
                <a:ext uri="{FF2B5EF4-FFF2-40B4-BE49-F238E27FC236}">
                  <a16:creationId xmlns:a16="http://schemas.microsoft.com/office/drawing/2014/main" id="{CE6EF844-0860-2B90-F209-0A9546F07758}"/>
                </a:ext>
              </a:extLst>
            </p:cNvPr>
            <p:cNvSpPr txBox="1"/>
            <p:nvPr/>
          </p:nvSpPr>
          <p:spPr>
            <a:xfrm>
              <a:off x="7683270" y="5746628"/>
              <a:ext cx="942975"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THẤP</a:t>
              </a:r>
              <a:endParaRPr lang="vi-VN" sz="1400" b="1" dirty="0">
                <a:solidFill>
                  <a:schemeClr val="bg1"/>
                </a:solidFill>
                <a:latin typeface="Roboto" pitchFamily="2" charset="0"/>
                <a:ea typeface="Roboto" pitchFamily="2" charset="0"/>
              </a:endParaRPr>
            </a:p>
          </p:txBody>
        </p:sp>
      </p:grpSp>
      <p:grpSp>
        <p:nvGrpSpPr>
          <p:cNvPr id="84" name="Group 83">
            <a:extLst>
              <a:ext uri="{FF2B5EF4-FFF2-40B4-BE49-F238E27FC236}">
                <a16:creationId xmlns:a16="http://schemas.microsoft.com/office/drawing/2014/main" id="{6778E5E4-98A2-4A46-DA57-C0060A264B70}"/>
              </a:ext>
            </a:extLst>
          </p:cNvPr>
          <p:cNvGrpSpPr/>
          <p:nvPr/>
        </p:nvGrpSpPr>
        <p:grpSpPr>
          <a:xfrm>
            <a:off x="9645885" y="2888621"/>
            <a:ext cx="1776028" cy="492374"/>
            <a:chOff x="9260146" y="2380784"/>
            <a:chExt cx="1776028" cy="492374"/>
          </a:xfrm>
        </p:grpSpPr>
        <p:sp>
          <p:nvSpPr>
            <p:cNvPr id="85" name="Rectangle: Rounded Corners 84">
              <a:extLst>
                <a:ext uri="{FF2B5EF4-FFF2-40B4-BE49-F238E27FC236}">
                  <a16:creationId xmlns:a16="http://schemas.microsoft.com/office/drawing/2014/main" id="{E03F99FE-0D6D-FA32-F5E7-B345CF6999E2}"/>
                </a:ext>
              </a:extLst>
            </p:cNvPr>
            <p:cNvSpPr/>
            <p:nvPr/>
          </p:nvSpPr>
          <p:spPr>
            <a:xfrm>
              <a:off x="9260146" y="2380784"/>
              <a:ext cx="1776028" cy="492374"/>
            </a:xfrm>
            <a:prstGeom prst="roundRect">
              <a:avLst>
                <a:gd name="adj" fmla="val 50000"/>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6" name="TextBox 85">
              <a:extLst>
                <a:ext uri="{FF2B5EF4-FFF2-40B4-BE49-F238E27FC236}">
                  <a16:creationId xmlns:a16="http://schemas.microsoft.com/office/drawing/2014/main" id="{11F29F07-0A29-C0CE-8537-FF9013806E1F}"/>
                </a:ext>
              </a:extLst>
            </p:cNvPr>
            <p:cNvSpPr txBox="1"/>
            <p:nvPr/>
          </p:nvSpPr>
          <p:spPr>
            <a:xfrm>
              <a:off x="9310455" y="2473083"/>
              <a:ext cx="1675411"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Không cần ký số</a:t>
              </a:r>
              <a:endParaRPr lang="vi-VN" sz="1400" b="1" dirty="0">
                <a:solidFill>
                  <a:schemeClr val="bg1"/>
                </a:solidFill>
                <a:latin typeface="Roboto" pitchFamily="2" charset="0"/>
                <a:ea typeface="Roboto" pitchFamily="2" charset="0"/>
              </a:endParaRPr>
            </a:p>
          </p:txBody>
        </p:sp>
      </p:grpSp>
      <p:sp>
        <p:nvSpPr>
          <p:cNvPr id="14" name="TextBox 13">
            <a:extLst>
              <a:ext uri="{FF2B5EF4-FFF2-40B4-BE49-F238E27FC236}">
                <a16:creationId xmlns:a16="http://schemas.microsoft.com/office/drawing/2014/main" id="{30F71361-CB74-FC9E-0C49-E60E34390E75}"/>
              </a:ext>
            </a:extLst>
          </p:cNvPr>
          <p:cNvSpPr txBox="1"/>
          <p:nvPr/>
        </p:nvSpPr>
        <p:spPr>
          <a:xfrm>
            <a:off x="188023" y="834852"/>
            <a:ext cx="2267464" cy="553998"/>
          </a:xfrm>
          <a:prstGeom prst="rect">
            <a:avLst/>
          </a:prstGeom>
          <a:noFill/>
        </p:spPr>
        <p:txBody>
          <a:bodyPr wrap="square" rtlCol="0">
            <a:spAutoFit/>
          </a:bodyPr>
          <a:lstStyle/>
          <a:p>
            <a:pPr algn="just"/>
            <a:r>
              <a:rPr lang="en-US" sz="3000" b="1" dirty="0">
                <a:solidFill>
                  <a:schemeClr val="bg2">
                    <a:lumMod val="25000"/>
                  </a:schemeClr>
                </a:solidFill>
                <a:latin typeface="Roboto" pitchFamily="2" charset="0"/>
                <a:ea typeface="Roboto" pitchFamily="2" charset="0"/>
              </a:rPr>
              <a:t>NGHIỆP VỤ</a:t>
            </a:r>
          </a:p>
        </p:txBody>
      </p:sp>
      <p:grpSp>
        <p:nvGrpSpPr>
          <p:cNvPr id="67" name="Group 66">
            <a:extLst>
              <a:ext uri="{FF2B5EF4-FFF2-40B4-BE49-F238E27FC236}">
                <a16:creationId xmlns:a16="http://schemas.microsoft.com/office/drawing/2014/main" id="{44F1858D-322B-39B9-4BA5-ADF720705A96}"/>
              </a:ext>
            </a:extLst>
          </p:cNvPr>
          <p:cNvGrpSpPr/>
          <p:nvPr/>
        </p:nvGrpSpPr>
        <p:grpSpPr>
          <a:xfrm>
            <a:off x="3945234" y="4500830"/>
            <a:ext cx="7573834" cy="2087902"/>
            <a:chOff x="3594597" y="4331586"/>
            <a:chExt cx="7573834" cy="2087902"/>
          </a:xfrm>
        </p:grpSpPr>
        <p:grpSp>
          <p:nvGrpSpPr>
            <p:cNvPr id="65" name="Group 64">
              <a:extLst>
                <a:ext uri="{FF2B5EF4-FFF2-40B4-BE49-F238E27FC236}">
                  <a16:creationId xmlns:a16="http://schemas.microsoft.com/office/drawing/2014/main" id="{7C655547-D420-5975-3A20-C8E7941BC4D1}"/>
                </a:ext>
              </a:extLst>
            </p:cNvPr>
            <p:cNvGrpSpPr/>
            <p:nvPr/>
          </p:nvGrpSpPr>
          <p:grpSpPr>
            <a:xfrm>
              <a:off x="3603833" y="4939375"/>
              <a:ext cx="7564598" cy="1480113"/>
              <a:chOff x="3251001" y="4790401"/>
              <a:chExt cx="7564598" cy="1480113"/>
            </a:xfrm>
          </p:grpSpPr>
          <p:grpSp>
            <p:nvGrpSpPr>
              <p:cNvPr id="57" name="Group 56">
                <a:extLst>
                  <a:ext uri="{FF2B5EF4-FFF2-40B4-BE49-F238E27FC236}">
                    <a16:creationId xmlns:a16="http://schemas.microsoft.com/office/drawing/2014/main" id="{64609D0C-EB0D-782C-8F7C-EB8044297FEE}"/>
                  </a:ext>
                </a:extLst>
              </p:cNvPr>
              <p:cNvGrpSpPr/>
              <p:nvPr/>
            </p:nvGrpSpPr>
            <p:grpSpPr>
              <a:xfrm>
                <a:off x="3251001" y="4790401"/>
                <a:ext cx="7555544" cy="523220"/>
                <a:chOff x="3255395" y="4725749"/>
                <a:chExt cx="7555544" cy="523220"/>
              </a:xfrm>
            </p:grpSpPr>
            <p:sp>
              <p:nvSpPr>
                <p:cNvPr id="42" name="TextBox 41">
                  <a:extLst>
                    <a:ext uri="{FF2B5EF4-FFF2-40B4-BE49-F238E27FC236}">
                      <a16:creationId xmlns:a16="http://schemas.microsoft.com/office/drawing/2014/main" id="{77571555-2FAE-CF4F-36AE-12B95EB91162}"/>
                    </a:ext>
                  </a:extLst>
                </p:cNvPr>
                <p:cNvSpPr txBox="1"/>
                <p:nvPr/>
              </p:nvSpPr>
              <p:spPr>
                <a:xfrm>
                  <a:off x="3560842" y="4833471"/>
                  <a:ext cx="1659767" cy="307777"/>
                </a:xfrm>
                <a:prstGeom prst="rect">
                  <a:avLst/>
                </a:prstGeom>
                <a:noFill/>
              </p:spPr>
              <p:txBody>
                <a:bodyPr wrap="square" rtlCol="0">
                  <a:spAutoFit/>
                </a:bodyPr>
                <a:lstStyle/>
                <a:p>
                  <a:pPr algn="just"/>
                  <a:r>
                    <a:rPr lang="en-US" sz="1400" b="1" dirty="0">
                      <a:solidFill>
                        <a:schemeClr val="bg1"/>
                      </a:solidFill>
                      <a:latin typeface="Roboto" pitchFamily="2" charset="0"/>
                      <a:ea typeface="Roboto" pitchFamily="2" charset="0"/>
                    </a:rPr>
                    <a:t>BẮT BUỘC KÝ SỐ</a:t>
                  </a:r>
                  <a:endParaRPr lang="vi-VN" sz="1400" b="1" dirty="0">
                    <a:solidFill>
                      <a:schemeClr val="bg1"/>
                    </a:solidFill>
                    <a:latin typeface="Roboto" pitchFamily="2" charset="0"/>
                    <a:ea typeface="Roboto" pitchFamily="2" charset="0"/>
                  </a:endParaRPr>
                </a:p>
              </p:txBody>
            </p:sp>
            <p:sp>
              <p:nvSpPr>
                <p:cNvPr id="43" name="TextBox 42">
                  <a:extLst>
                    <a:ext uri="{FF2B5EF4-FFF2-40B4-BE49-F238E27FC236}">
                      <a16:creationId xmlns:a16="http://schemas.microsoft.com/office/drawing/2014/main" id="{8777036E-1515-E810-2390-F7489380C4F2}"/>
                    </a:ext>
                  </a:extLst>
                </p:cNvPr>
                <p:cNvSpPr txBox="1"/>
                <p:nvPr/>
              </p:nvSpPr>
              <p:spPr>
                <a:xfrm>
                  <a:off x="5333418" y="4725749"/>
                  <a:ext cx="5477521" cy="523220"/>
                </a:xfrm>
                <a:prstGeom prst="rect">
                  <a:avLst/>
                </a:prstGeom>
                <a:noFill/>
              </p:spPr>
              <p:txBody>
                <a:bodyPr wrap="square" rtlCol="0">
                  <a:spAutoFit/>
                </a:bodyPr>
                <a:lstStyle/>
                <a:p>
                  <a:pPr algn="just"/>
                  <a:r>
                    <a:rPr lang="vi-VN" sz="1400" dirty="0">
                      <a:solidFill>
                        <a:schemeClr val="bg1"/>
                      </a:solidFill>
                      <a:latin typeface="Roboto" pitchFamily="2" charset="0"/>
                      <a:ea typeface="Roboto" pitchFamily="2" charset="0"/>
                    </a:rPr>
                    <a:t>Các nghiệp vụ liên quan đến tài chính, bảng điểm, xét tốt nghiệp, </a:t>
                  </a:r>
                </a:p>
                <a:p>
                  <a:pPr algn="just"/>
                  <a:r>
                    <a:rPr lang="vi-VN" sz="1400" dirty="0">
                      <a:solidFill>
                        <a:schemeClr val="bg1"/>
                      </a:solidFill>
                      <a:latin typeface="Roboto" pitchFamily="2" charset="0"/>
                      <a:ea typeface="Roboto" pitchFamily="2" charset="0"/>
                    </a:rPr>
                    <a:t>bảo lưu/thôi học, hợp đồng</a:t>
                  </a:r>
                  <a:endParaRPr lang="vi-VN" sz="1400" b="1" dirty="0">
                    <a:solidFill>
                      <a:schemeClr val="bg1"/>
                    </a:solidFill>
                    <a:latin typeface="Roboto" pitchFamily="2" charset="0"/>
                    <a:ea typeface="Roboto" pitchFamily="2" charset="0"/>
                  </a:endParaRPr>
                </a:p>
              </p:txBody>
            </p:sp>
            <p:pic>
              <p:nvPicPr>
                <p:cNvPr id="55" name="Graphic 54" descr="Badge Tick with solid fill">
                  <a:extLst>
                    <a:ext uri="{FF2B5EF4-FFF2-40B4-BE49-F238E27FC236}">
                      <a16:creationId xmlns:a16="http://schemas.microsoft.com/office/drawing/2014/main" id="{587FF69F-46E2-C313-3312-544A5FDF06C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55395" y="4810943"/>
                  <a:ext cx="352832" cy="352832"/>
                </a:xfrm>
                <a:prstGeom prst="rect">
                  <a:avLst/>
                </a:prstGeom>
              </p:spPr>
            </p:pic>
          </p:grpSp>
          <p:grpSp>
            <p:nvGrpSpPr>
              <p:cNvPr id="61" name="Group 60">
                <a:extLst>
                  <a:ext uri="{FF2B5EF4-FFF2-40B4-BE49-F238E27FC236}">
                    <a16:creationId xmlns:a16="http://schemas.microsoft.com/office/drawing/2014/main" id="{FFC6774D-DC85-8C65-5CDC-2D8942DA71D9}"/>
                  </a:ext>
                </a:extLst>
              </p:cNvPr>
              <p:cNvGrpSpPr/>
              <p:nvPr/>
            </p:nvGrpSpPr>
            <p:grpSpPr>
              <a:xfrm>
                <a:off x="3251001" y="5365346"/>
                <a:ext cx="7564598" cy="352832"/>
                <a:chOff x="3255395" y="5235637"/>
                <a:chExt cx="7564598" cy="352832"/>
              </a:xfrm>
            </p:grpSpPr>
            <p:sp>
              <p:nvSpPr>
                <p:cNvPr id="48" name="TextBox 47">
                  <a:extLst>
                    <a:ext uri="{FF2B5EF4-FFF2-40B4-BE49-F238E27FC236}">
                      <a16:creationId xmlns:a16="http://schemas.microsoft.com/office/drawing/2014/main" id="{F8609A6F-BFC9-FC76-1C0C-EEC0E613E4F3}"/>
                    </a:ext>
                  </a:extLst>
                </p:cNvPr>
                <p:cNvSpPr txBox="1"/>
                <p:nvPr/>
              </p:nvSpPr>
              <p:spPr>
                <a:xfrm>
                  <a:off x="3560842" y="5258165"/>
                  <a:ext cx="1752127" cy="307777"/>
                </a:xfrm>
                <a:prstGeom prst="rect">
                  <a:avLst/>
                </a:prstGeom>
                <a:noFill/>
              </p:spPr>
              <p:txBody>
                <a:bodyPr wrap="square" rtlCol="0">
                  <a:spAutoFit/>
                </a:bodyPr>
                <a:lstStyle/>
                <a:p>
                  <a:r>
                    <a:rPr lang="en-US" sz="1400" b="1" dirty="0">
                      <a:solidFill>
                        <a:schemeClr val="bg1"/>
                      </a:solidFill>
                      <a:latin typeface="Roboto" pitchFamily="2" charset="0"/>
                      <a:ea typeface="Roboto" pitchFamily="2" charset="0"/>
                    </a:rPr>
                    <a:t>CÓ THỂ CÂN NHẮC</a:t>
                  </a:r>
                  <a:endParaRPr lang="vi-VN" sz="1400" b="1" dirty="0">
                    <a:solidFill>
                      <a:schemeClr val="bg1"/>
                    </a:solidFill>
                    <a:latin typeface="Roboto" pitchFamily="2" charset="0"/>
                    <a:ea typeface="Roboto" pitchFamily="2" charset="0"/>
                  </a:endParaRPr>
                </a:p>
              </p:txBody>
            </p:sp>
            <p:sp>
              <p:nvSpPr>
                <p:cNvPr id="50" name="TextBox 49">
                  <a:extLst>
                    <a:ext uri="{FF2B5EF4-FFF2-40B4-BE49-F238E27FC236}">
                      <a16:creationId xmlns:a16="http://schemas.microsoft.com/office/drawing/2014/main" id="{2BEC1545-38D1-536C-C7C8-CC2DDD077B8D}"/>
                    </a:ext>
                  </a:extLst>
                </p:cNvPr>
                <p:cNvSpPr txBox="1"/>
                <p:nvPr/>
              </p:nvSpPr>
              <p:spPr>
                <a:xfrm>
                  <a:off x="5342472" y="5258165"/>
                  <a:ext cx="5477521" cy="307777"/>
                </a:xfrm>
                <a:prstGeom prst="rect">
                  <a:avLst/>
                </a:prstGeom>
                <a:noFill/>
              </p:spPr>
              <p:txBody>
                <a:bodyPr wrap="square" rtlCol="0">
                  <a:spAutoFit/>
                </a:bodyPr>
                <a:lstStyle/>
                <a:p>
                  <a:pPr algn="just"/>
                  <a:r>
                    <a:rPr lang="vi-VN" sz="1400" dirty="0">
                      <a:solidFill>
                        <a:schemeClr val="bg1"/>
                      </a:solidFill>
                      <a:latin typeface="Roboto" pitchFamily="2" charset="0"/>
                      <a:ea typeface="Roboto" pitchFamily="2" charset="0"/>
                    </a:rPr>
                    <a:t>Các nghiệp vụ mang tính học thuật/cam kết nhưng ít rủi ro tài chính</a:t>
                  </a:r>
                </a:p>
              </p:txBody>
            </p:sp>
            <p:pic>
              <p:nvPicPr>
                <p:cNvPr id="60" name="Graphic 59" descr="Badge Tick with solid fill">
                  <a:extLst>
                    <a:ext uri="{FF2B5EF4-FFF2-40B4-BE49-F238E27FC236}">
                      <a16:creationId xmlns:a16="http://schemas.microsoft.com/office/drawing/2014/main" id="{CE04AECB-229C-F504-814A-3F53A1FAE00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55395" y="5235637"/>
                  <a:ext cx="352832" cy="352832"/>
                </a:xfrm>
                <a:prstGeom prst="rect">
                  <a:avLst/>
                </a:prstGeom>
              </p:spPr>
            </p:pic>
          </p:grpSp>
          <p:grpSp>
            <p:nvGrpSpPr>
              <p:cNvPr id="63" name="Group 62">
                <a:extLst>
                  <a:ext uri="{FF2B5EF4-FFF2-40B4-BE49-F238E27FC236}">
                    <a16:creationId xmlns:a16="http://schemas.microsoft.com/office/drawing/2014/main" id="{4C2431B0-395F-EFFC-D856-126966897F01}"/>
                  </a:ext>
                </a:extLst>
              </p:cNvPr>
              <p:cNvGrpSpPr/>
              <p:nvPr/>
            </p:nvGrpSpPr>
            <p:grpSpPr>
              <a:xfrm>
                <a:off x="3251001" y="5917682"/>
                <a:ext cx="7555544" cy="352832"/>
                <a:chOff x="3251001" y="5705250"/>
                <a:chExt cx="7555544" cy="352832"/>
              </a:xfrm>
            </p:grpSpPr>
            <p:sp>
              <p:nvSpPr>
                <p:cNvPr id="52" name="TextBox 51">
                  <a:extLst>
                    <a:ext uri="{FF2B5EF4-FFF2-40B4-BE49-F238E27FC236}">
                      <a16:creationId xmlns:a16="http://schemas.microsoft.com/office/drawing/2014/main" id="{5362F0F8-B655-2592-984A-616D5EAD9019}"/>
                    </a:ext>
                  </a:extLst>
                </p:cNvPr>
                <p:cNvSpPr txBox="1"/>
                <p:nvPr/>
              </p:nvSpPr>
              <p:spPr>
                <a:xfrm>
                  <a:off x="3551606" y="5727778"/>
                  <a:ext cx="1752127" cy="307777"/>
                </a:xfrm>
                <a:prstGeom prst="rect">
                  <a:avLst/>
                </a:prstGeom>
                <a:noFill/>
              </p:spPr>
              <p:txBody>
                <a:bodyPr wrap="square" rtlCol="0">
                  <a:spAutoFit/>
                </a:bodyPr>
                <a:lstStyle/>
                <a:p>
                  <a:r>
                    <a:rPr lang="en-US" sz="1400" b="1" dirty="0">
                      <a:solidFill>
                        <a:schemeClr val="bg1"/>
                      </a:solidFill>
                      <a:latin typeface="Roboto" pitchFamily="2" charset="0"/>
                      <a:ea typeface="Roboto" pitchFamily="2" charset="0"/>
                    </a:rPr>
                    <a:t>CÓ THỂ CÂN NHẮC</a:t>
                  </a:r>
                  <a:endParaRPr lang="vi-VN" sz="1400" b="1" dirty="0">
                    <a:solidFill>
                      <a:schemeClr val="bg1"/>
                    </a:solidFill>
                    <a:latin typeface="Roboto" pitchFamily="2" charset="0"/>
                    <a:ea typeface="Roboto" pitchFamily="2" charset="0"/>
                  </a:endParaRPr>
                </a:p>
              </p:txBody>
            </p:sp>
            <p:sp>
              <p:nvSpPr>
                <p:cNvPr id="53" name="TextBox 52">
                  <a:extLst>
                    <a:ext uri="{FF2B5EF4-FFF2-40B4-BE49-F238E27FC236}">
                      <a16:creationId xmlns:a16="http://schemas.microsoft.com/office/drawing/2014/main" id="{C5CD5FAA-7C9A-271D-F3D3-FE1CEBC1AA73}"/>
                    </a:ext>
                  </a:extLst>
                </p:cNvPr>
                <p:cNvSpPr txBox="1"/>
                <p:nvPr/>
              </p:nvSpPr>
              <p:spPr>
                <a:xfrm>
                  <a:off x="5342472" y="5727778"/>
                  <a:ext cx="5464073" cy="307777"/>
                </a:xfrm>
                <a:prstGeom prst="rect">
                  <a:avLst/>
                </a:prstGeom>
                <a:noFill/>
              </p:spPr>
              <p:txBody>
                <a:bodyPr wrap="square" rtlCol="0">
                  <a:spAutoFit/>
                </a:bodyPr>
                <a:lstStyle/>
                <a:p>
                  <a:pPr algn="just"/>
                  <a:r>
                    <a:rPr lang="vi-VN" sz="1400" dirty="0">
                      <a:solidFill>
                        <a:schemeClr val="bg1"/>
                      </a:solidFill>
                      <a:latin typeface="Roboto" pitchFamily="2" charset="0"/>
                      <a:ea typeface="Roboto" pitchFamily="2" charset="0"/>
                    </a:rPr>
                    <a:t>Các giao dịch nội bộ, thường ngày</a:t>
                  </a:r>
                </a:p>
              </p:txBody>
            </p:sp>
            <p:pic>
              <p:nvPicPr>
                <p:cNvPr id="62" name="Graphic 61" descr="Badge Tick with solid fill">
                  <a:extLst>
                    <a:ext uri="{FF2B5EF4-FFF2-40B4-BE49-F238E27FC236}">
                      <a16:creationId xmlns:a16="http://schemas.microsoft.com/office/drawing/2014/main" id="{187B3368-7E09-3EDF-D4E9-70E47F84AD5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51001" y="5705250"/>
                  <a:ext cx="352832" cy="352832"/>
                </a:xfrm>
                <a:prstGeom prst="rect">
                  <a:avLst/>
                </a:prstGeom>
              </p:spPr>
            </p:pic>
          </p:grpSp>
        </p:grpSp>
        <p:sp>
          <p:nvSpPr>
            <p:cNvPr id="64" name="TextBox 63">
              <a:extLst>
                <a:ext uri="{FF2B5EF4-FFF2-40B4-BE49-F238E27FC236}">
                  <a16:creationId xmlns:a16="http://schemas.microsoft.com/office/drawing/2014/main" id="{7E1F5E36-9DD7-6BA7-55D0-157F613BD82C}"/>
                </a:ext>
              </a:extLst>
            </p:cNvPr>
            <p:cNvSpPr txBox="1"/>
            <p:nvPr/>
          </p:nvSpPr>
          <p:spPr>
            <a:xfrm>
              <a:off x="3594597" y="4331586"/>
              <a:ext cx="2267464" cy="553998"/>
            </a:xfrm>
            <a:prstGeom prst="rect">
              <a:avLst/>
            </a:prstGeom>
            <a:noFill/>
          </p:spPr>
          <p:txBody>
            <a:bodyPr wrap="square" rtlCol="0">
              <a:spAutoFit/>
            </a:bodyPr>
            <a:lstStyle/>
            <a:p>
              <a:pPr algn="just"/>
              <a:r>
                <a:rPr lang="en-US" sz="3000" b="1" dirty="0">
                  <a:solidFill>
                    <a:schemeClr val="bg1"/>
                  </a:solidFill>
                  <a:latin typeface="Roboto" pitchFamily="2" charset="0"/>
                  <a:ea typeface="Roboto" pitchFamily="2" charset="0"/>
                </a:rPr>
                <a:t>KẾT LUẬN</a:t>
              </a:r>
            </a:p>
          </p:txBody>
        </p:sp>
      </p:grpSp>
      <p:pic>
        <p:nvPicPr>
          <p:cNvPr id="73" name="Picture 72" descr="A cartoon of a person pointing at a light bulb&#10;&#10;AI-generated content may be incorrect.">
            <a:extLst>
              <a:ext uri="{FF2B5EF4-FFF2-40B4-BE49-F238E27FC236}">
                <a16:creationId xmlns:a16="http://schemas.microsoft.com/office/drawing/2014/main" id="{37ABE650-7C26-1595-EC6F-628D3819F5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56" y="3674519"/>
            <a:ext cx="3403977" cy="3403977"/>
          </a:xfrm>
          <a:prstGeom prst="rect">
            <a:avLst/>
          </a:prstGeom>
        </p:spPr>
      </p:pic>
      <p:grpSp>
        <p:nvGrpSpPr>
          <p:cNvPr id="76" name="Group 75">
            <a:extLst>
              <a:ext uri="{FF2B5EF4-FFF2-40B4-BE49-F238E27FC236}">
                <a16:creationId xmlns:a16="http://schemas.microsoft.com/office/drawing/2014/main" id="{6CB8EF8D-EF09-37E6-C6D4-26F1874D2EC9}"/>
              </a:ext>
            </a:extLst>
          </p:cNvPr>
          <p:cNvGrpSpPr/>
          <p:nvPr/>
        </p:nvGrpSpPr>
        <p:grpSpPr>
          <a:xfrm>
            <a:off x="2824686" y="1432520"/>
            <a:ext cx="8982075" cy="885772"/>
            <a:chOff x="2790825" y="1066800"/>
            <a:chExt cx="8982075" cy="885772"/>
          </a:xfrm>
        </p:grpSpPr>
        <p:sp>
          <p:nvSpPr>
            <p:cNvPr id="78" name="Rectangle: Rounded Corners 77">
              <a:extLst>
                <a:ext uri="{FF2B5EF4-FFF2-40B4-BE49-F238E27FC236}">
                  <a16:creationId xmlns:a16="http://schemas.microsoft.com/office/drawing/2014/main" id="{5534D7E6-16A9-8728-F0CE-B18432727054}"/>
                </a:ext>
              </a:extLst>
            </p:cNvPr>
            <p:cNvSpPr/>
            <p:nvPr/>
          </p:nvSpPr>
          <p:spPr>
            <a:xfrm>
              <a:off x="4271818" y="1066800"/>
              <a:ext cx="1689553" cy="885772"/>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1" name="Rectangle: Rounded Corners 80">
              <a:extLst>
                <a:ext uri="{FF2B5EF4-FFF2-40B4-BE49-F238E27FC236}">
                  <a16:creationId xmlns:a16="http://schemas.microsoft.com/office/drawing/2014/main" id="{35081DC2-F8BB-2745-DDAC-2FE2D8E70BCA}"/>
                </a:ext>
              </a:extLst>
            </p:cNvPr>
            <p:cNvSpPr/>
            <p:nvPr/>
          </p:nvSpPr>
          <p:spPr>
            <a:xfrm>
              <a:off x="2790825" y="1171575"/>
              <a:ext cx="8982075" cy="657225"/>
            </a:xfrm>
            <a:prstGeom prst="roundRect">
              <a:avLst>
                <a:gd name="adj" fmla="val 5000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2" name="TextBox 81">
              <a:extLst>
                <a:ext uri="{FF2B5EF4-FFF2-40B4-BE49-F238E27FC236}">
                  <a16:creationId xmlns:a16="http://schemas.microsoft.com/office/drawing/2014/main" id="{E20F25F5-EE5B-326E-6D99-8D137C1477BD}"/>
                </a:ext>
              </a:extLst>
            </p:cNvPr>
            <p:cNvSpPr txBox="1"/>
            <p:nvPr/>
          </p:nvSpPr>
          <p:spPr>
            <a:xfrm>
              <a:off x="9633309" y="1238577"/>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KHUYẾN NGHỊ </a:t>
              </a:r>
            </a:p>
            <a:p>
              <a:pPr algn="ctr"/>
              <a:r>
                <a:rPr lang="en-US" sz="1400" b="1" dirty="0">
                  <a:solidFill>
                    <a:schemeClr val="bg1"/>
                  </a:solidFill>
                  <a:latin typeface="Roboto" pitchFamily="2" charset="0"/>
                  <a:ea typeface="Roboto" pitchFamily="2" charset="0"/>
                </a:rPr>
                <a:t>KÝ SỐ</a:t>
              </a:r>
              <a:endParaRPr lang="vi-VN" sz="1400" b="1" dirty="0">
                <a:solidFill>
                  <a:schemeClr val="bg1"/>
                </a:solidFill>
                <a:latin typeface="Roboto" pitchFamily="2" charset="0"/>
                <a:ea typeface="Roboto" pitchFamily="2" charset="0"/>
              </a:endParaRPr>
            </a:p>
          </p:txBody>
        </p:sp>
        <p:sp>
          <p:nvSpPr>
            <p:cNvPr id="83" name="TextBox 82">
              <a:extLst>
                <a:ext uri="{FF2B5EF4-FFF2-40B4-BE49-F238E27FC236}">
                  <a16:creationId xmlns:a16="http://schemas.microsoft.com/office/drawing/2014/main" id="{2FBF1231-B7EC-1B61-4360-5E96F23A74FC}"/>
                </a:ext>
              </a:extLst>
            </p:cNvPr>
            <p:cNvSpPr txBox="1"/>
            <p:nvPr/>
          </p:nvSpPr>
          <p:spPr>
            <a:xfrm>
              <a:off x="7331083" y="1238577"/>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MỨC ĐỘ </a:t>
              </a:r>
            </a:p>
            <a:p>
              <a:pPr algn="ctr"/>
              <a:r>
                <a:rPr lang="en-US" sz="1400" b="1" dirty="0">
                  <a:solidFill>
                    <a:schemeClr val="bg1"/>
                  </a:solidFill>
                  <a:latin typeface="Roboto" pitchFamily="2" charset="0"/>
                  <a:ea typeface="Roboto" pitchFamily="2" charset="0"/>
                </a:rPr>
                <a:t>QUAN TRỌNG</a:t>
              </a:r>
              <a:endParaRPr lang="vi-VN" sz="1400" b="1" dirty="0">
                <a:solidFill>
                  <a:schemeClr val="bg1"/>
                </a:solidFill>
                <a:latin typeface="Roboto" pitchFamily="2" charset="0"/>
                <a:ea typeface="Roboto" pitchFamily="2" charset="0"/>
              </a:endParaRPr>
            </a:p>
          </p:txBody>
        </p:sp>
        <p:sp>
          <p:nvSpPr>
            <p:cNvPr id="87" name="Rectangle: Rounded Corners 86">
              <a:extLst>
                <a:ext uri="{FF2B5EF4-FFF2-40B4-BE49-F238E27FC236}">
                  <a16:creationId xmlns:a16="http://schemas.microsoft.com/office/drawing/2014/main" id="{983DFA4E-1499-EBA0-5DCD-859B7B558CA1}"/>
                </a:ext>
              </a:extLst>
            </p:cNvPr>
            <p:cNvSpPr/>
            <p:nvPr/>
          </p:nvSpPr>
          <p:spPr>
            <a:xfrm>
              <a:off x="7326569" y="1066800"/>
              <a:ext cx="1689553" cy="885772"/>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8" name="Rectangle: Rounded Corners 87">
              <a:extLst>
                <a:ext uri="{FF2B5EF4-FFF2-40B4-BE49-F238E27FC236}">
                  <a16:creationId xmlns:a16="http://schemas.microsoft.com/office/drawing/2014/main" id="{40B6DB0D-8F93-2C90-5823-04B6335B94D1}"/>
                </a:ext>
              </a:extLst>
            </p:cNvPr>
            <p:cNvSpPr/>
            <p:nvPr/>
          </p:nvSpPr>
          <p:spPr>
            <a:xfrm>
              <a:off x="9633307" y="1066800"/>
              <a:ext cx="1689553" cy="885772"/>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9" name="TextBox 88">
              <a:extLst>
                <a:ext uri="{FF2B5EF4-FFF2-40B4-BE49-F238E27FC236}">
                  <a16:creationId xmlns:a16="http://schemas.microsoft.com/office/drawing/2014/main" id="{C916C986-D552-9CBD-D5A8-759D8D0F4B1E}"/>
                </a:ext>
              </a:extLst>
            </p:cNvPr>
            <p:cNvSpPr txBox="1"/>
            <p:nvPr/>
          </p:nvSpPr>
          <p:spPr>
            <a:xfrm>
              <a:off x="4281451" y="1238577"/>
              <a:ext cx="1689553"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RỦI RO PHÁP LÝ/</a:t>
              </a:r>
            </a:p>
            <a:p>
              <a:pPr algn="ctr"/>
              <a:r>
                <a:rPr lang="en-US" sz="1400" b="1" dirty="0">
                  <a:solidFill>
                    <a:schemeClr val="bg1"/>
                  </a:solidFill>
                  <a:latin typeface="Roboto" pitchFamily="2" charset="0"/>
                  <a:ea typeface="Roboto" pitchFamily="2" charset="0"/>
                </a:rPr>
                <a:t>TÀI CHÍNH</a:t>
              </a:r>
              <a:endParaRPr lang="vi-VN" sz="1400" b="1" dirty="0">
                <a:solidFill>
                  <a:schemeClr val="bg1"/>
                </a:solidFill>
                <a:latin typeface="Roboto" pitchFamily="2" charset="0"/>
                <a:ea typeface="Roboto" pitchFamily="2" charset="0"/>
              </a:endParaRPr>
            </a:p>
          </p:txBody>
        </p:sp>
      </p:grpSp>
    </p:spTree>
    <p:extLst>
      <p:ext uri="{BB962C8B-B14F-4D97-AF65-F5344CB8AC3E}">
        <p14:creationId xmlns:p14="http://schemas.microsoft.com/office/powerpoint/2010/main" val="41146218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anim calcmode="lin" valueType="num">
                                      <p:cBhvr>
                                        <p:cTn id="13" dur="500" fill="hold"/>
                                        <p:tgtEl>
                                          <p:spTgt spid="70"/>
                                        </p:tgtEl>
                                        <p:attrNameLst>
                                          <p:attrName>ppt_x</p:attrName>
                                        </p:attrNameLst>
                                      </p:cBhvr>
                                      <p:tavLst>
                                        <p:tav tm="0">
                                          <p:val>
                                            <p:strVal val="#ppt_x"/>
                                          </p:val>
                                        </p:tav>
                                        <p:tav tm="100000">
                                          <p:val>
                                            <p:strVal val="#ppt_x"/>
                                          </p:val>
                                        </p:tav>
                                      </p:tavLst>
                                    </p:anim>
                                    <p:anim calcmode="lin" valueType="num">
                                      <p:cBhvr>
                                        <p:cTn id="14" dur="500" fill="hold"/>
                                        <p:tgtEl>
                                          <p:spTgt spid="70"/>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fade">
                                      <p:cBhvr>
                                        <p:cTn id="17" dur="500"/>
                                        <p:tgtEl>
                                          <p:spTgt spid="84"/>
                                        </p:tgtEl>
                                      </p:cBhvr>
                                    </p:animEffect>
                                    <p:anim calcmode="lin" valueType="num">
                                      <p:cBhvr>
                                        <p:cTn id="18" dur="500" fill="hold"/>
                                        <p:tgtEl>
                                          <p:spTgt spid="84"/>
                                        </p:tgtEl>
                                        <p:attrNameLst>
                                          <p:attrName>ppt_x</p:attrName>
                                        </p:attrNameLst>
                                      </p:cBhvr>
                                      <p:tavLst>
                                        <p:tav tm="0">
                                          <p:val>
                                            <p:strVal val="#ppt_x"/>
                                          </p:val>
                                        </p:tav>
                                        <p:tav tm="100000">
                                          <p:val>
                                            <p:strVal val="#ppt_x"/>
                                          </p:val>
                                        </p:tav>
                                      </p:tavLst>
                                    </p:anim>
                                    <p:anim calcmode="lin" valueType="num">
                                      <p:cBhvr>
                                        <p:cTn id="19" dur="5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3"/>
                                        </p:tgtEl>
                                        <p:attrNameLst>
                                          <p:attrName>style.visibility</p:attrName>
                                        </p:attrNameLst>
                                      </p:cBhvr>
                                      <p:to>
                                        <p:strVal val="visible"/>
                                      </p:to>
                                    </p:set>
                                    <p:animEffect transition="in" filter="fade">
                                      <p:cBhvr>
                                        <p:cTn id="24" dur="750"/>
                                        <p:tgtEl>
                                          <p:spTgt spid="73"/>
                                        </p:tgtEl>
                                      </p:cBhvr>
                                    </p:animEffect>
                                    <p:anim calcmode="lin" valueType="num">
                                      <p:cBhvr>
                                        <p:cTn id="25" dur="750" fill="hold"/>
                                        <p:tgtEl>
                                          <p:spTgt spid="73"/>
                                        </p:tgtEl>
                                        <p:attrNameLst>
                                          <p:attrName>ppt_x</p:attrName>
                                        </p:attrNameLst>
                                      </p:cBhvr>
                                      <p:tavLst>
                                        <p:tav tm="0">
                                          <p:val>
                                            <p:strVal val="#ppt_x"/>
                                          </p:val>
                                        </p:tav>
                                        <p:tav tm="100000">
                                          <p:val>
                                            <p:strVal val="#ppt_x"/>
                                          </p:val>
                                        </p:tav>
                                      </p:tavLst>
                                    </p:anim>
                                    <p:anim calcmode="lin" valueType="num">
                                      <p:cBhvr>
                                        <p:cTn id="26" dur="750" fill="hold"/>
                                        <p:tgtEl>
                                          <p:spTgt spid="7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750"/>
                                        <p:tgtEl>
                                          <p:spTgt spid="67"/>
                                        </p:tgtEl>
                                      </p:cBhvr>
                                    </p:animEffect>
                                    <p:anim calcmode="lin" valueType="num">
                                      <p:cBhvr>
                                        <p:cTn id="30" dur="750" fill="hold"/>
                                        <p:tgtEl>
                                          <p:spTgt spid="67"/>
                                        </p:tgtEl>
                                        <p:attrNameLst>
                                          <p:attrName>ppt_x</p:attrName>
                                        </p:attrNameLst>
                                      </p:cBhvr>
                                      <p:tavLst>
                                        <p:tav tm="0">
                                          <p:val>
                                            <p:strVal val="#ppt_x"/>
                                          </p:val>
                                        </p:tav>
                                        <p:tav tm="100000">
                                          <p:val>
                                            <p:strVal val="#ppt_x"/>
                                          </p:val>
                                        </p:tav>
                                      </p:tavLst>
                                    </p:anim>
                                    <p:anim calcmode="lin" valueType="num">
                                      <p:cBhvr>
                                        <p:cTn id="31" dur="75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ity skyline with tall buildings&#10;&#10;AI-generated content may be incorrect.">
            <a:extLst>
              <a:ext uri="{FF2B5EF4-FFF2-40B4-BE49-F238E27FC236}">
                <a16:creationId xmlns:a16="http://schemas.microsoft.com/office/drawing/2014/main" id="{1A5BAFEB-026B-C186-D94B-6B5274E3B845}"/>
              </a:ext>
            </a:extLst>
          </p:cNvPr>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A948A962-6901-73C6-FDA1-0C26F92E2521}"/>
              </a:ext>
            </a:extLst>
          </p:cNvPr>
          <p:cNvSpPr/>
          <p:nvPr/>
        </p:nvSpPr>
        <p:spPr>
          <a:xfrm>
            <a:off x="0" y="5144655"/>
            <a:ext cx="12192000" cy="1713345"/>
          </a:xfrm>
          <a:prstGeom prst="rect">
            <a:avLst/>
          </a:prstGeom>
          <a:solidFill>
            <a:srgbClr val="0070C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5" name="Picture 4" descr="A cartoon of a person pointing at a light bulb&#10;&#10;AI-generated content may be incorrect.">
            <a:extLst>
              <a:ext uri="{FF2B5EF4-FFF2-40B4-BE49-F238E27FC236}">
                <a16:creationId xmlns:a16="http://schemas.microsoft.com/office/drawing/2014/main" id="{CB636538-1FD6-CA39-EC34-0323160FB36A}"/>
              </a:ext>
            </a:extLst>
          </p:cNvPr>
          <p:cNvPicPr>
            <a:picLocks noChangeAspect="1"/>
          </p:cNvPicPr>
          <p:nvPr/>
        </p:nvPicPr>
        <p:blipFill>
          <a:blip r:embed="rId3">
            <a:extLst>
              <a:ext uri="{28A0092B-C50C-407E-A947-70E740481C1C}">
                <a14:useLocalDpi xmlns:a14="http://schemas.microsoft.com/office/drawing/2010/main" val="0"/>
              </a:ext>
            </a:extLst>
          </a:blip>
          <a:srcRect l="14546" r="15826" b="4480"/>
          <a:stretch>
            <a:fillRect/>
          </a:stretch>
        </p:blipFill>
        <p:spPr>
          <a:xfrm>
            <a:off x="517237" y="674257"/>
            <a:ext cx="3315855" cy="4548908"/>
          </a:xfrm>
          <a:prstGeom prst="rect">
            <a:avLst/>
          </a:prstGeom>
        </p:spPr>
      </p:pic>
      <p:grpSp>
        <p:nvGrpSpPr>
          <p:cNvPr id="9" name="Group 8">
            <a:extLst>
              <a:ext uri="{FF2B5EF4-FFF2-40B4-BE49-F238E27FC236}">
                <a16:creationId xmlns:a16="http://schemas.microsoft.com/office/drawing/2014/main" id="{886BF372-8216-340D-27E2-423F7B1BAA84}"/>
              </a:ext>
            </a:extLst>
          </p:cNvPr>
          <p:cNvGrpSpPr/>
          <p:nvPr/>
        </p:nvGrpSpPr>
        <p:grpSpPr>
          <a:xfrm>
            <a:off x="3713018" y="1051763"/>
            <a:ext cx="7786254" cy="4647073"/>
            <a:chOff x="3713018" y="1051763"/>
            <a:chExt cx="7786254" cy="4647073"/>
          </a:xfrm>
        </p:grpSpPr>
        <p:sp>
          <p:nvSpPr>
            <p:cNvPr id="4" name="Rectangle: Rounded Corners 3">
              <a:extLst>
                <a:ext uri="{FF2B5EF4-FFF2-40B4-BE49-F238E27FC236}">
                  <a16:creationId xmlns:a16="http://schemas.microsoft.com/office/drawing/2014/main" id="{42C75396-EF85-2F02-8D98-CB3F39051CA2}"/>
                </a:ext>
              </a:extLst>
            </p:cNvPr>
            <p:cNvSpPr/>
            <p:nvPr/>
          </p:nvSpPr>
          <p:spPr>
            <a:xfrm>
              <a:off x="3713018" y="1597891"/>
              <a:ext cx="7786254" cy="4100945"/>
            </a:xfrm>
            <a:prstGeom prst="roundRect">
              <a:avLst/>
            </a:prstGeom>
            <a:solidFill>
              <a:schemeClr val="bg1">
                <a:alpha val="78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7B73B01D-9905-D142-F2FB-D42A8CFE4B99}"/>
                </a:ext>
              </a:extLst>
            </p:cNvPr>
            <p:cNvSpPr txBox="1"/>
            <p:nvPr/>
          </p:nvSpPr>
          <p:spPr>
            <a:xfrm>
              <a:off x="4119418" y="2717701"/>
              <a:ext cx="7269018" cy="2015936"/>
            </a:xfrm>
            <a:prstGeom prst="rect">
              <a:avLst/>
            </a:prstGeom>
            <a:noFill/>
          </p:spPr>
          <p:txBody>
            <a:bodyPr wrap="square" rtlCol="0">
              <a:spAutoFit/>
            </a:bodyPr>
            <a:lstStyle/>
            <a:p>
              <a:pPr algn="ctr"/>
              <a:r>
                <a:rPr lang="vi-VN" sz="2500" b="1" dirty="0">
                  <a:solidFill>
                    <a:srgbClr val="0070C0"/>
                  </a:solidFill>
                  <a:latin typeface="Roboto" pitchFamily="2" charset="0"/>
                  <a:ea typeface="Roboto" pitchFamily="2" charset="0"/>
                </a:rPr>
                <a:t>TẬP TRUNG ĐẦU TƯ GIẢI PHÁP KÝ SỐ CHO NHÓM NGHIỆP VỤ BẮT BUỘC, ĐỒNG THỜI XÂY DỰNG QUY TRÌNH LINH HOẠT CHO CÁC NGHIỆP VỤ CÓ THỂ CÂN NHẮC, NHẰM TỐI ƯU CHI PHÍ VẬN HÀNH.</a:t>
              </a:r>
            </a:p>
          </p:txBody>
        </p:sp>
        <p:sp>
          <p:nvSpPr>
            <p:cNvPr id="8" name="TextBox 7">
              <a:extLst>
                <a:ext uri="{FF2B5EF4-FFF2-40B4-BE49-F238E27FC236}">
                  <a16:creationId xmlns:a16="http://schemas.microsoft.com/office/drawing/2014/main" id="{D8193B20-6C24-E5A4-B196-3D9A97EAE6BB}"/>
                </a:ext>
              </a:extLst>
            </p:cNvPr>
            <p:cNvSpPr txBox="1"/>
            <p:nvPr/>
          </p:nvSpPr>
          <p:spPr>
            <a:xfrm>
              <a:off x="10565552" y="1051763"/>
              <a:ext cx="720247" cy="1323439"/>
            </a:xfrm>
            <a:prstGeom prst="rect">
              <a:avLst/>
            </a:prstGeom>
            <a:noFill/>
          </p:spPr>
          <p:txBody>
            <a:bodyPr wrap="square" rtlCol="0">
              <a:spAutoFit/>
            </a:bodyPr>
            <a:lstStyle/>
            <a:p>
              <a:pPr algn="ctr"/>
              <a:r>
                <a:rPr lang="vi-VN" sz="8000" b="1" dirty="0">
                  <a:solidFill>
                    <a:srgbClr val="0070C0"/>
                  </a:solidFill>
                  <a:latin typeface="+mj-lt"/>
                  <a:ea typeface="Roboto" pitchFamily="2" charset="0"/>
                </a:rPr>
                <a:t>”</a:t>
              </a:r>
            </a:p>
          </p:txBody>
        </p:sp>
      </p:grpSp>
    </p:spTree>
    <p:extLst>
      <p:ext uri="{BB962C8B-B14F-4D97-AF65-F5344CB8AC3E}">
        <p14:creationId xmlns:p14="http://schemas.microsoft.com/office/powerpoint/2010/main" val="1792778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9"/>
                                        </p:tgtEl>
                                      </p:cBhvr>
                                    </p:animEffect>
                                    <p:animScale>
                                      <p:cBhvr>
                                        <p:cTn id="10"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Oval 58">
            <a:extLst>
              <a:ext uri="{FF2B5EF4-FFF2-40B4-BE49-F238E27FC236}">
                <a16:creationId xmlns:a16="http://schemas.microsoft.com/office/drawing/2014/main" id="{7C254D34-6E79-E4B6-5320-A6EFD0FDE5BB}"/>
              </a:ext>
            </a:extLst>
          </p:cNvPr>
          <p:cNvSpPr/>
          <p:nvPr/>
        </p:nvSpPr>
        <p:spPr>
          <a:xfrm>
            <a:off x="2781712" y="3319901"/>
            <a:ext cx="2357954" cy="2357954"/>
          </a:xfrm>
          <a:prstGeom prst="ellipse">
            <a:avLst/>
          </a:prstGeom>
          <a:noFill/>
          <a:ln>
            <a:solidFill>
              <a:srgbClr val="0070C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8" name="Oval 57">
            <a:extLst>
              <a:ext uri="{FF2B5EF4-FFF2-40B4-BE49-F238E27FC236}">
                <a16:creationId xmlns:a16="http://schemas.microsoft.com/office/drawing/2014/main" id="{9E3C66C8-5CD8-DDC4-109F-31FB6C24D265}"/>
              </a:ext>
            </a:extLst>
          </p:cNvPr>
          <p:cNvSpPr/>
          <p:nvPr/>
        </p:nvSpPr>
        <p:spPr>
          <a:xfrm>
            <a:off x="2869771" y="3407960"/>
            <a:ext cx="2181837" cy="2181837"/>
          </a:xfrm>
          <a:prstGeom prst="ellipse">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 name="Group 1">
            <a:extLst>
              <a:ext uri="{FF2B5EF4-FFF2-40B4-BE49-F238E27FC236}">
                <a16:creationId xmlns:a16="http://schemas.microsoft.com/office/drawing/2014/main" id="{BE36E6ED-8889-8A5D-D49B-1A637E73592E}"/>
              </a:ext>
            </a:extLst>
          </p:cNvPr>
          <p:cNvGrpSpPr/>
          <p:nvPr/>
        </p:nvGrpSpPr>
        <p:grpSpPr>
          <a:xfrm>
            <a:off x="7753456" y="-154709"/>
            <a:ext cx="4754461" cy="7906327"/>
            <a:chOff x="7753456" y="-154709"/>
            <a:chExt cx="4754461" cy="7906327"/>
          </a:xfrm>
        </p:grpSpPr>
        <p:sp>
          <p:nvSpPr>
            <p:cNvPr id="3" name="Freeform: Shape 2">
              <a:extLst>
                <a:ext uri="{FF2B5EF4-FFF2-40B4-BE49-F238E27FC236}">
                  <a16:creationId xmlns:a16="http://schemas.microsoft.com/office/drawing/2014/main" id="{B44B4073-0085-B3B2-516C-4A53F07C1B1C}"/>
                </a:ext>
              </a:extLst>
            </p:cNvPr>
            <p:cNvSpPr/>
            <p:nvPr/>
          </p:nvSpPr>
          <p:spPr>
            <a:xfrm>
              <a:off x="8986981" y="-154709"/>
              <a:ext cx="3520936" cy="7906327"/>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Lst>
              <a:ahLst/>
              <a:cxnLst>
                <a:cxn ang="0">
                  <a:pos x="connsiteX0" y="connsiteY0"/>
                </a:cxn>
                <a:cxn ang="0">
                  <a:pos x="connsiteX1" y="connsiteY1"/>
                </a:cxn>
                <a:cxn ang="0">
                  <a:pos x="connsiteX2" y="connsiteY2"/>
                </a:cxn>
                <a:cxn ang="0">
                  <a:pos x="connsiteX3" y="connsiteY3"/>
                </a:cxn>
              </a:cxnLst>
              <a:rect l="l" t="t" r="r" b="b"/>
              <a:pathLst>
                <a:path w="4031673" h="8063346">
                  <a:moveTo>
                    <a:pt x="4031673" y="0"/>
                  </a:moveTo>
                  <a:lnTo>
                    <a:pt x="4031673" y="8063346"/>
                  </a:lnTo>
                  <a:cubicBezTo>
                    <a:pt x="1805041" y="8063346"/>
                    <a:pt x="0" y="6258305"/>
                    <a:pt x="0" y="4031673"/>
                  </a:cubicBezTo>
                  <a:cubicBezTo>
                    <a:pt x="0" y="1805041"/>
                    <a:pt x="1805041" y="0"/>
                    <a:pt x="4031673" y="0"/>
                  </a:cubicBezTo>
                  <a:close/>
                </a:path>
              </a:pathLst>
            </a:cu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4" name="Rectangle: Rounded Corners 3">
              <a:extLst>
                <a:ext uri="{FF2B5EF4-FFF2-40B4-BE49-F238E27FC236}">
                  <a16:creationId xmlns:a16="http://schemas.microsoft.com/office/drawing/2014/main" id="{7E3E7215-C90A-B5CF-E09E-D723DF45E3F6}"/>
                </a:ext>
              </a:extLst>
            </p:cNvPr>
            <p:cNvSpPr/>
            <p:nvPr/>
          </p:nvSpPr>
          <p:spPr>
            <a:xfrm>
              <a:off x="7753456" y="971985"/>
              <a:ext cx="3520938" cy="5343238"/>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Rectangle: Rounded Corners 4">
              <a:extLst>
                <a:ext uri="{FF2B5EF4-FFF2-40B4-BE49-F238E27FC236}">
                  <a16:creationId xmlns:a16="http://schemas.microsoft.com/office/drawing/2014/main" id="{82455903-C608-AD8A-C739-3427A35D7EE2}"/>
                </a:ext>
              </a:extLst>
            </p:cNvPr>
            <p:cNvSpPr/>
            <p:nvPr/>
          </p:nvSpPr>
          <p:spPr>
            <a:xfrm>
              <a:off x="7977128" y="1055113"/>
              <a:ext cx="3073593" cy="5260110"/>
            </a:xfrm>
            <a:prstGeom prst="roundRect">
              <a:avLst>
                <a:gd name="adj" fmla="val 50000"/>
              </a:avLst>
            </a:prstGeom>
            <a:blipFill>
              <a:blip r:embed="rId2">
                <a:grayscl/>
                <a:extLst>
                  <a:ext uri="{BEBA8EAE-BF5A-486C-A8C5-ECC9F3942E4B}">
                    <a14:imgProps xmlns:a14="http://schemas.microsoft.com/office/drawing/2010/main">
                      <a14:imgLayer r:embed="rId3">
                        <a14:imgEffect>
                          <a14:colorTemperature colorTemp="112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Rectangle: Rounded Corners 5">
              <a:extLst>
                <a:ext uri="{FF2B5EF4-FFF2-40B4-BE49-F238E27FC236}">
                  <a16:creationId xmlns:a16="http://schemas.microsoft.com/office/drawing/2014/main" id="{9EB9CAFF-C3E4-38D4-3C29-8FDE423CE66E}"/>
                </a:ext>
              </a:extLst>
            </p:cNvPr>
            <p:cNvSpPr/>
            <p:nvPr/>
          </p:nvSpPr>
          <p:spPr>
            <a:xfrm>
              <a:off x="8854583" y="2181949"/>
              <a:ext cx="1590537" cy="2715491"/>
            </a:xfrm>
            <a:prstGeom prst="roundRect">
              <a:avLst>
                <a:gd name="adj" fmla="val 50000"/>
              </a:avLst>
            </a:prstGeom>
            <a:solidFill>
              <a:srgbClr val="0070C0">
                <a:alpha val="6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E5E9BE48-ED22-B975-3E3B-2E37DB611D15}"/>
                </a:ext>
              </a:extLst>
            </p:cNvPr>
            <p:cNvSpPr txBox="1"/>
            <p:nvPr/>
          </p:nvSpPr>
          <p:spPr>
            <a:xfrm>
              <a:off x="9326578" y="3135772"/>
              <a:ext cx="646545" cy="1015663"/>
            </a:xfrm>
            <a:prstGeom prst="rect">
              <a:avLst/>
            </a:prstGeom>
            <a:noFill/>
          </p:spPr>
          <p:txBody>
            <a:bodyPr wrap="square" rtlCol="0">
              <a:spAutoFit/>
            </a:bodyPr>
            <a:lstStyle/>
            <a:p>
              <a:pPr algn="ctr"/>
              <a:r>
                <a:rPr lang="en-US" sz="6000" b="1" dirty="0">
                  <a:solidFill>
                    <a:schemeClr val="bg1"/>
                  </a:solidFill>
                  <a:latin typeface="Roboto" pitchFamily="2" charset="0"/>
                  <a:ea typeface="Roboto" pitchFamily="2" charset="0"/>
                </a:rPr>
                <a:t>4</a:t>
              </a:r>
              <a:endParaRPr lang="vi-VN" sz="6000" b="1" dirty="0">
                <a:solidFill>
                  <a:schemeClr val="bg1"/>
                </a:solidFill>
                <a:latin typeface="Roboto" pitchFamily="2" charset="0"/>
                <a:ea typeface="Roboto" pitchFamily="2" charset="0"/>
              </a:endParaRPr>
            </a:p>
          </p:txBody>
        </p:sp>
      </p:grpSp>
      <p:grpSp>
        <p:nvGrpSpPr>
          <p:cNvPr id="8" name="Group 7">
            <a:extLst>
              <a:ext uri="{FF2B5EF4-FFF2-40B4-BE49-F238E27FC236}">
                <a16:creationId xmlns:a16="http://schemas.microsoft.com/office/drawing/2014/main" id="{51C4F7C4-6C52-9E9B-BC29-ACC29AC790EE}"/>
              </a:ext>
            </a:extLst>
          </p:cNvPr>
          <p:cNvGrpSpPr/>
          <p:nvPr/>
        </p:nvGrpSpPr>
        <p:grpSpPr>
          <a:xfrm>
            <a:off x="466979" y="357691"/>
            <a:ext cx="7616118" cy="1145461"/>
            <a:chOff x="3633773" y="267778"/>
            <a:chExt cx="7616118" cy="1145461"/>
          </a:xfrm>
        </p:grpSpPr>
        <p:sp>
          <p:nvSpPr>
            <p:cNvPr id="9" name="TextBox 8">
              <a:extLst>
                <a:ext uri="{FF2B5EF4-FFF2-40B4-BE49-F238E27FC236}">
                  <a16:creationId xmlns:a16="http://schemas.microsoft.com/office/drawing/2014/main" id="{CFA63A6B-57E4-E8A4-37CB-DB6303CC6BF3}"/>
                </a:ext>
              </a:extLst>
            </p:cNvPr>
            <p:cNvSpPr txBox="1"/>
            <p:nvPr/>
          </p:nvSpPr>
          <p:spPr>
            <a:xfrm>
              <a:off x="3949049" y="267778"/>
              <a:ext cx="7300842" cy="1015663"/>
            </a:xfrm>
            <a:prstGeom prst="rect">
              <a:avLst/>
            </a:prstGeom>
            <a:noFill/>
          </p:spPr>
          <p:txBody>
            <a:bodyPr wrap="square" rtlCol="0">
              <a:spAutoFit/>
            </a:bodyPr>
            <a:lstStyle/>
            <a:p>
              <a:pPr algn="just"/>
              <a:r>
                <a:rPr lang="en-US" sz="3000" b="1" dirty="0">
                  <a:solidFill>
                    <a:schemeClr val="bg2">
                      <a:lumMod val="25000"/>
                    </a:schemeClr>
                  </a:solidFill>
                  <a:latin typeface="Roboto" pitchFamily="2" charset="0"/>
                  <a:ea typeface="Roboto" pitchFamily="2" charset="0"/>
                </a:rPr>
                <a:t>GIẢI PHÁP</a:t>
              </a:r>
            </a:p>
            <a:p>
              <a:pPr algn="just"/>
              <a:r>
                <a:rPr lang="en-US" sz="3000" b="1" dirty="0">
                  <a:solidFill>
                    <a:srgbClr val="0070C0"/>
                  </a:solidFill>
                  <a:latin typeface="Roboto" pitchFamily="2" charset="0"/>
                  <a:ea typeface="Roboto" pitchFamily="2" charset="0"/>
                </a:rPr>
                <a:t>KÝ SỐ QUA </a:t>
              </a:r>
              <a:r>
                <a:rPr lang="en-US" sz="3000" b="1" dirty="0" err="1">
                  <a:solidFill>
                    <a:srgbClr val="0070C0"/>
                  </a:solidFill>
                  <a:latin typeface="Roboto" pitchFamily="2" charset="0"/>
                  <a:ea typeface="Roboto" pitchFamily="2" charset="0"/>
                </a:rPr>
                <a:t>VNeID</a:t>
              </a:r>
              <a:endParaRPr lang="vi-VN" sz="3000" b="1" dirty="0">
                <a:solidFill>
                  <a:srgbClr val="0070C0"/>
                </a:solidFill>
                <a:latin typeface="Roboto" pitchFamily="2" charset="0"/>
                <a:ea typeface="Roboto" pitchFamily="2" charset="0"/>
              </a:endParaRPr>
            </a:p>
          </p:txBody>
        </p:sp>
        <p:grpSp>
          <p:nvGrpSpPr>
            <p:cNvPr id="10" name="Group 9">
              <a:extLst>
                <a:ext uri="{FF2B5EF4-FFF2-40B4-BE49-F238E27FC236}">
                  <a16:creationId xmlns:a16="http://schemas.microsoft.com/office/drawing/2014/main" id="{2AF26426-25E4-5487-DC0E-1FA89E9516DF}"/>
                </a:ext>
              </a:extLst>
            </p:cNvPr>
            <p:cNvGrpSpPr/>
            <p:nvPr/>
          </p:nvGrpSpPr>
          <p:grpSpPr>
            <a:xfrm>
              <a:off x="3633773" y="1319330"/>
              <a:ext cx="7322878" cy="93909"/>
              <a:chOff x="4404368" y="1337114"/>
              <a:chExt cx="7322878" cy="93909"/>
            </a:xfrm>
          </p:grpSpPr>
          <p:cxnSp>
            <p:nvCxnSpPr>
              <p:cNvPr id="11" name="Straight Connector 10">
                <a:extLst>
                  <a:ext uri="{FF2B5EF4-FFF2-40B4-BE49-F238E27FC236}">
                    <a16:creationId xmlns:a16="http://schemas.microsoft.com/office/drawing/2014/main" id="{B683B0DE-C5AC-BEF1-7BAA-EEAEA3539CE7}"/>
                  </a:ext>
                </a:extLst>
              </p:cNvPr>
              <p:cNvCxnSpPr>
                <a:cxnSpLocks/>
                <a:endCxn id="14" idx="6"/>
              </p:cNvCxnSpPr>
              <p:nvPr/>
            </p:nvCxnSpPr>
            <p:spPr>
              <a:xfrm flipV="1">
                <a:off x="4463045" y="1384069"/>
                <a:ext cx="7264201" cy="0"/>
              </a:xfrm>
              <a:prstGeom prst="line">
                <a:avLst/>
              </a:prstGeom>
              <a:ln w="28575">
                <a:solidFill>
                  <a:schemeClr val="bg2">
                    <a:lumMod val="25000"/>
                  </a:schemeClr>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CE758FEC-FA98-D623-225A-FAC83AA77274}"/>
                  </a:ext>
                </a:extLst>
              </p:cNvPr>
              <p:cNvGrpSpPr/>
              <p:nvPr/>
            </p:nvGrpSpPr>
            <p:grpSpPr>
              <a:xfrm>
                <a:off x="4404368" y="1337114"/>
                <a:ext cx="7322878" cy="93909"/>
                <a:chOff x="4404368" y="1337114"/>
                <a:chExt cx="7322878" cy="93909"/>
              </a:xfrm>
            </p:grpSpPr>
            <p:sp>
              <p:nvSpPr>
                <p:cNvPr id="13" name="Oval 12">
                  <a:extLst>
                    <a:ext uri="{FF2B5EF4-FFF2-40B4-BE49-F238E27FC236}">
                      <a16:creationId xmlns:a16="http://schemas.microsoft.com/office/drawing/2014/main" id="{D00716AB-B6BF-F5C5-9DF8-65AE5BAA9BE6}"/>
                    </a:ext>
                  </a:extLst>
                </p:cNvPr>
                <p:cNvSpPr/>
                <p:nvPr/>
              </p:nvSpPr>
              <p:spPr>
                <a:xfrm>
                  <a:off x="4404368" y="1337114"/>
                  <a:ext cx="93909" cy="93909"/>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Oval 13">
                  <a:extLst>
                    <a:ext uri="{FF2B5EF4-FFF2-40B4-BE49-F238E27FC236}">
                      <a16:creationId xmlns:a16="http://schemas.microsoft.com/office/drawing/2014/main" id="{9E0DFF83-E2D2-97DB-4796-CC65FA58CA08}"/>
                    </a:ext>
                  </a:extLst>
                </p:cNvPr>
                <p:cNvSpPr/>
                <p:nvPr/>
              </p:nvSpPr>
              <p:spPr>
                <a:xfrm>
                  <a:off x="11633337" y="1337114"/>
                  <a:ext cx="93909" cy="93909"/>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grpSp>
      </p:grpSp>
      <p:sp>
        <p:nvSpPr>
          <p:cNvPr id="21" name="TextBox 20">
            <a:extLst>
              <a:ext uri="{FF2B5EF4-FFF2-40B4-BE49-F238E27FC236}">
                <a16:creationId xmlns:a16="http://schemas.microsoft.com/office/drawing/2014/main" id="{284F9993-A3F7-2C34-2FD8-57E10E941BB6}"/>
              </a:ext>
            </a:extLst>
          </p:cNvPr>
          <p:cNvSpPr txBox="1"/>
          <p:nvPr/>
        </p:nvSpPr>
        <p:spPr>
          <a:xfrm>
            <a:off x="2651432" y="1720792"/>
            <a:ext cx="2735144" cy="338554"/>
          </a:xfrm>
          <a:prstGeom prst="rect">
            <a:avLst/>
          </a:prstGeom>
          <a:noFill/>
        </p:spPr>
        <p:txBody>
          <a:bodyPr wrap="square" rtlCol="0">
            <a:spAutoFit/>
          </a:bodyPr>
          <a:lstStyle/>
          <a:p>
            <a:pPr algn="ctr"/>
            <a:r>
              <a:rPr lang="en-US" sz="1600" b="1" dirty="0">
                <a:latin typeface="Roboto" pitchFamily="2" charset="0"/>
                <a:ea typeface="Roboto" pitchFamily="2" charset="0"/>
              </a:rPr>
              <a:t>QUY TRÌNH THỰC HIỆN</a:t>
            </a:r>
          </a:p>
        </p:txBody>
      </p:sp>
      <p:sp>
        <p:nvSpPr>
          <p:cNvPr id="56" name="Rectangle: Rounded Corners 55">
            <a:extLst>
              <a:ext uri="{FF2B5EF4-FFF2-40B4-BE49-F238E27FC236}">
                <a16:creationId xmlns:a16="http://schemas.microsoft.com/office/drawing/2014/main" id="{52D2E639-440D-07E1-DF34-F51B7FE5A954}"/>
              </a:ext>
            </a:extLst>
          </p:cNvPr>
          <p:cNvSpPr/>
          <p:nvPr/>
        </p:nvSpPr>
        <p:spPr>
          <a:xfrm>
            <a:off x="3132273" y="3779676"/>
            <a:ext cx="1604468" cy="1489222"/>
          </a:xfrm>
          <a:prstGeom prst="roundRect">
            <a:avLst>
              <a:gd name="adj" fmla="val 34837"/>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3" name="Group 42">
            <a:extLst>
              <a:ext uri="{FF2B5EF4-FFF2-40B4-BE49-F238E27FC236}">
                <a16:creationId xmlns:a16="http://schemas.microsoft.com/office/drawing/2014/main" id="{542C39E7-9F85-85BB-0011-671972BD2191}"/>
              </a:ext>
            </a:extLst>
          </p:cNvPr>
          <p:cNvGrpSpPr/>
          <p:nvPr/>
        </p:nvGrpSpPr>
        <p:grpSpPr>
          <a:xfrm>
            <a:off x="4361980" y="4498878"/>
            <a:ext cx="2438223" cy="1816345"/>
            <a:chOff x="992851" y="4498859"/>
            <a:chExt cx="2438223" cy="1816345"/>
          </a:xfrm>
        </p:grpSpPr>
        <p:sp>
          <p:nvSpPr>
            <p:cNvPr id="41" name="Rectangle: Rounded Corners 40">
              <a:extLst>
                <a:ext uri="{FF2B5EF4-FFF2-40B4-BE49-F238E27FC236}">
                  <a16:creationId xmlns:a16="http://schemas.microsoft.com/office/drawing/2014/main" id="{DE7E5C09-C690-443C-9C43-A68D6529E4F7}"/>
                </a:ext>
              </a:extLst>
            </p:cNvPr>
            <p:cNvSpPr/>
            <p:nvPr/>
          </p:nvSpPr>
          <p:spPr>
            <a:xfrm>
              <a:off x="992851" y="4825982"/>
              <a:ext cx="2438223" cy="1489222"/>
            </a:xfrm>
            <a:prstGeom prst="roundRect">
              <a:avLst/>
            </a:prstGeom>
            <a:solidFill>
              <a:schemeClr val="bg1">
                <a:lumMod val="95000"/>
              </a:schemeClr>
            </a:solidFill>
            <a:ln>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1" name="Group 30">
              <a:extLst>
                <a:ext uri="{FF2B5EF4-FFF2-40B4-BE49-F238E27FC236}">
                  <a16:creationId xmlns:a16="http://schemas.microsoft.com/office/drawing/2014/main" id="{A18A8ED1-77D6-4002-C8A5-DC4ACC3E30EC}"/>
                </a:ext>
              </a:extLst>
            </p:cNvPr>
            <p:cNvGrpSpPr/>
            <p:nvPr/>
          </p:nvGrpSpPr>
          <p:grpSpPr>
            <a:xfrm>
              <a:off x="1925636" y="4498859"/>
              <a:ext cx="572652" cy="572652"/>
              <a:chOff x="443348" y="2364509"/>
              <a:chExt cx="572652" cy="572652"/>
            </a:xfrm>
          </p:grpSpPr>
          <p:sp>
            <p:nvSpPr>
              <p:cNvPr id="33" name="Oval 32">
                <a:extLst>
                  <a:ext uri="{FF2B5EF4-FFF2-40B4-BE49-F238E27FC236}">
                    <a16:creationId xmlns:a16="http://schemas.microsoft.com/office/drawing/2014/main" id="{B75E5675-32E9-E4BF-0C5F-FA2D61F12C77}"/>
                  </a:ext>
                </a:extLst>
              </p:cNvPr>
              <p:cNvSpPr/>
              <p:nvPr/>
            </p:nvSpPr>
            <p:spPr>
              <a:xfrm>
                <a:off x="443348" y="2364509"/>
                <a:ext cx="572652" cy="572652"/>
              </a:xfrm>
              <a:prstGeom prst="ellipse">
                <a:avLst/>
              </a:prstGeom>
              <a:solidFill>
                <a:srgbClr val="0080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34" name="TextBox 33">
                <a:extLst>
                  <a:ext uri="{FF2B5EF4-FFF2-40B4-BE49-F238E27FC236}">
                    <a16:creationId xmlns:a16="http://schemas.microsoft.com/office/drawing/2014/main" id="{8943DFC5-58E4-BF2F-F061-4F0E77346AC9}"/>
                  </a:ext>
                </a:extLst>
              </p:cNvPr>
              <p:cNvSpPr txBox="1"/>
              <p:nvPr/>
            </p:nvSpPr>
            <p:spPr>
              <a:xfrm>
                <a:off x="535159" y="2496946"/>
                <a:ext cx="389029" cy="338554"/>
              </a:xfrm>
              <a:prstGeom prst="rect">
                <a:avLst/>
              </a:prstGeom>
              <a:noFill/>
            </p:spPr>
            <p:txBody>
              <a:bodyPr wrap="square" rtlCol="0">
                <a:spAutoFit/>
              </a:bodyPr>
              <a:lstStyle/>
              <a:p>
                <a:pPr algn="ctr"/>
                <a:r>
                  <a:rPr lang="en-US" sz="1600" b="1" dirty="0">
                    <a:solidFill>
                      <a:schemeClr val="bg1"/>
                    </a:solidFill>
                    <a:latin typeface="Roboto" pitchFamily="2" charset="0"/>
                    <a:ea typeface="Roboto" pitchFamily="2" charset="0"/>
                  </a:rPr>
                  <a:t>3</a:t>
                </a:r>
                <a:endParaRPr lang="vi-VN" sz="1600" b="1" dirty="0">
                  <a:solidFill>
                    <a:schemeClr val="bg1"/>
                  </a:solidFill>
                  <a:latin typeface="Roboto" pitchFamily="2" charset="0"/>
                  <a:ea typeface="Roboto" pitchFamily="2" charset="0"/>
                </a:endParaRPr>
              </a:p>
            </p:txBody>
          </p:sp>
        </p:grpSp>
        <p:sp>
          <p:nvSpPr>
            <p:cNvPr id="32" name="TextBox 31">
              <a:extLst>
                <a:ext uri="{FF2B5EF4-FFF2-40B4-BE49-F238E27FC236}">
                  <a16:creationId xmlns:a16="http://schemas.microsoft.com/office/drawing/2014/main" id="{2A941EB7-E8CD-E04E-CC68-45F036E1F998}"/>
                </a:ext>
              </a:extLst>
            </p:cNvPr>
            <p:cNvSpPr txBox="1"/>
            <p:nvPr/>
          </p:nvSpPr>
          <p:spPr>
            <a:xfrm>
              <a:off x="1129855" y="5201261"/>
              <a:ext cx="2164214" cy="738664"/>
            </a:xfrm>
            <a:prstGeom prst="rect">
              <a:avLst/>
            </a:prstGeom>
            <a:noFill/>
          </p:spPr>
          <p:txBody>
            <a:bodyPr wrap="square" rtlCol="0">
              <a:spAutoFit/>
            </a:bodyPr>
            <a:lstStyle/>
            <a:p>
              <a:r>
                <a:rPr lang="vi-VN" sz="1400" b="1" dirty="0">
                  <a:solidFill>
                    <a:srgbClr val="0070C0"/>
                  </a:solidFill>
                  <a:latin typeface="Roboto" pitchFamily="2" charset="0"/>
                  <a:ea typeface="Roboto" pitchFamily="2" charset="0"/>
                </a:rPr>
                <a:t>VNeID</a:t>
              </a:r>
              <a:r>
                <a:rPr lang="vi-VN" sz="1400" dirty="0">
                  <a:solidFill>
                    <a:srgbClr val="0070C0"/>
                  </a:solidFill>
                  <a:latin typeface="Roboto" pitchFamily="2" charset="0"/>
                  <a:ea typeface="Roboto" pitchFamily="2" charset="0"/>
                </a:rPr>
                <a:t> thực hiện ký số từ xa → văn bản lưu trữ trong hệ thống</a:t>
              </a:r>
              <a:r>
                <a:rPr lang="en-US" sz="1400" dirty="0">
                  <a:solidFill>
                    <a:srgbClr val="0070C0"/>
                  </a:solidFill>
                  <a:latin typeface="Roboto" pitchFamily="2" charset="0"/>
                  <a:ea typeface="Roboto" pitchFamily="2" charset="0"/>
                </a:rPr>
                <a:t> </a:t>
              </a:r>
            </a:p>
          </p:txBody>
        </p:sp>
      </p:grpSp>
      <p:grpSp>
        <p:nvGrpSpPr>
          <p:cNvPr id="42" name="Group 41">
            <a:extLst>
              <a:ext uri="{FF2B5EF4-FFF2-40B4-BE49-F238E27FC236}">
                <a16:creationId xmlns:a16="http://schemas.microsoft.com/office/drawing/2014/main" id="{1CC776E5-EC53-5B0D-BCD5-A522674B818A}"/>
              </a:ext>
            </a:extLst>
          </p:cNvPr>
          <p:cNvGrpSpPr/>
          <p:nvPr/>
        </p:nvGrpSpPr>
        <p:grpSpPr>
          <a:xfrm>
            <a:off x="1141279" y="4524287"/>
            <a:ext cx="2438223" cy="1790936"/>
            <a:chOff x="4824720" y="4524268"/>
            <a:chExt cx="2438223" cy="1790936"/>
          </a:xfrm>
        </p:grpSpPr>
        <p:sp>
          <p:nvSpPr>
            <p:cNvPr id="40" name="Rectangle: Rounded Corners 39">
              <a:extLst>
                <a:ext uri="{FF2B5EF4-FFF2-40B4-BE49-F238E27FC236}">
                  <a16:creationId xmlns:a16="http://schemas.microsoft.com/office/drawing/2014/main" id="{69137186-7381-D6F2-32E5-1F1251699507}"/>
                </a:ext>
              </a:extLst>
            </p:cNvPr>
            <p:cNvSpPr/>
            <p:nvPr/>
          </p:nvSpPr>
          <p:spPr>
            <a:xfrm>
              <a:off x="4824720" y="4825982"/>
              <a:ext cx="2438223" cy="1489222"/>
            </a:xfrm>
            <a:prstGeom prst="roundRect">
              <a:avLst/>
            </a:prstGeom>
            <a:solidFill>
              <a:schemeClr val="bg1">
                <a:lumMod val="95000"/>
              </a:schemeClr>
            </a:solidFill>
            <a:ln>
              <a:solidFill>
                <a:schemeClr val="bg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6" name="Group 35">
              <a:extLst>
                <a:ext uri="{FF2B5EF4-FFF2-40B4-BE49-F238E27FC236}">
                  <a16:creationId xmlns:a16="http://schemas.microsoft.com/office/drawing/2014/main" id="{F0538C30-E0B8-3055-FB0E-E018CF5F3FF3}"/>
                </a:ext>
              </a:extLst>
            </p:cNvPr>
            <p:cNvGrpSpPr/>
            <p:nvPr/>
          </p:nvGrpSpPr>
          <p:grpSpPr>
            <a:xfrm>
              <a:off x="5757505" y="4524268"/>
              <a:ext cx="572652" cy="572652"/>
              <a:chOff x="443348" y="2364509"/>
              <a:chExt cx="572652" cy="572652"/>
            </a:xfrm>
          </p:grpSpPr>
          <p:sp>
            <p:nvSpPr>
              <p:cNvPr id="38" name="Oval 37">
                <a:extLst>
                  <a:ext uri="{FF2B5EF4-FFF2-40B4-BE49-F238E27FC236}">
                    <a16:creationId xmlns:a16="http://schemas.microsoft.com/office/drawing/2014/main" id="{86E2B535-EA97-0C88-E53C-8286DCC67EEA}"/>
                  </a:ext>
                </a:extLst>
              </p:cNvPr>
              <p:cNvSpPr/>
              <p:nvPr/>
            </p:nvSpPr>
            <p:spPr>
              <a:xfrm>
                <a:off x="443348" y="2364509"/>
                <a:ext cx="572652" cy="572652"/>
              </a:xfrm>
              <a:prstGeom prst="ellipse">
                <a:avLst/>
              </a:prstGeom>
              <a:solidFill>
                <a:srgbClr val="0070C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9" name="TextBox 38">
                <a:extLst>
                  <a:ext uri="{FF2B5EF4-FFF2-40B4-BE49-F238E27FC236}">
                    <a16:creationId xmlns:a16="http://schemas.microsoft.com/office/drawing/2014/main" id="{9FEC47CB-7268-AAE5-9177-A372E1432A04}"/>
                  </a:ext>
                </a:extLst>
              </p:cNvPr>
              <p:cNvSpPr txBox="1"/>
              <p:nvPr/>
            </p:nvSpPr>
            <p:spPr>
              <a:xfrm>
                <a:off x="535159" y="2496946"/>
                <a:ext cx="389029" cy="338554"/>
              </a:xfrm>
              <a:prstGeom prst="rect">
                <a:avLst/>
              </a:prstGeom>
              <a:noFill/>
            </p:spPr>
            <p:txBody>
              <a:bodyPr wrap="square" rtlCol="0">
                <a:spAutoFit/>
              </a:bodyPr>
              <a:lstStyle/>
              <a:p>
                <a:pPr algn="ctr"/>
                <a:r>
                  <a:rPr lang="en-US" sz="1600" b="1" dirty="0">
                    <a:solidFill>
                      <a:schemeClr val="bg1"/>
                    </a:solidFill>
                    <a:latin typeface="Roboto" pitchFamily="2" charset="0"/>
                    <a:ea typeface="Roboto" pitchFamily="2" charset="0"/>
                  </a:rPr>
                  <a:t>4</a:t>
                </a:r>
                <a:endParaRPr lang="vi-VN" sz="1600" b="1" dirty="0">
                  <a:solidFill>
                    <a:schemeClr val="bg1"/>
                  </a:solidFill>
                  <a:latin typeface="Roboto" pitchFamily="2" charset="0"/>
                  <a:ea typeface="Roboto" pitchFamily="2" charset="0"/>
                </a:endParaRPr>
              </a:p>
            </p:txBody>
          </p:sp>
        </p:grpSp>
        <p:sp>
          <p:nvSpPr>
            <p:cNvPr id="37" name="TextBox 36">
              <a:extLst>
                <a:ext uri="{FF2B5EF4-FFF2-40B4-BE49-F238E27FC236}">
                  <a16:creationId xmlns:a16="http://schemas.microsoft.com/office/drawing/2014/main" id="{F4390446-F216-1E33-8202-C12E16A07ED6}"/>
                </a:ext>
              </a:extLst>
            </p:cNvPr>
            <p:cNvSpPr txBox="1"/>
            <p:nvPr/>
          </p:nvSpPr>
          <p:spPr>
            <a:xfrm>
              <a:off x="4961724" y="5201261"/>
              <a:ext cx="2164214" cy="738664"/>
            </a:xfrm>
            <a:prstGeom prst="rect">
              <a:avLst/>
            </a:prstGeom>
            <a:noFill/>
          </p:spPr>
          <p:txBody>
            <a:bodyPr wrap="square" rtlCol="0">
              <a:spAutoFit/>
            </a:bodyPr>
            <a:lstStyle/>
            <a:p>
              <a:r>
                <a:rPr lang="vi-VN" sz="1400" b="1" dirty="0">
                  <a:solidFill>
                    <a:srgbClr val="0070C0"/>
                  </a:solidFill>
                  <a:latin typeface="Roboto" pitchFamily="2" charset="0"/>
                  <a:ea typeface="Roboto" pitchFamily="2" charset="0"/>
                </a:rPr>
                <a:t>Văn bản </a:t>
              </a:r>
              <a:r>
                <a:rPr lang="vi-VN" sz="1400" dirty="0">
                  <a:solidFill>
                    <a:srgbClr val="0070C0"/>
                  </a:solidFill>
                  <a:latin typeface="Roboto" pitchFamily="2" charset="0"/>
                  <a:ea typeface="Roboto" pitchFamily="2" charset="0"/>
                </a:rPr>
                <a:t>có giá trị pháp lý, dùng được với cơ quan ngoài trường</a:t>
              </a:r>
              <a:r>
                <a:rPr lang="en-US" sz="1400" dirty="0">
                  <a:solidFill>
                    <a:srgbClr val="0070C0"/>
                  </a:solidFill>
                  <a:latin typeface="Roboto" pitchFamily="2" charset="0"/>
                  <a:ea typeface="Roboto" pitchFamily="2" charset="0"/>
                </a:rPr>
                <a:t> </a:t>
              </a:r>
            </a:p>
          </p:txBody>
        </p:sp>
      </p:grpSp>
      <p:grpSp>
        <p:nvGrpSpPr>
          <p:cNvPr id="44" name="Group 43">
            <a:extLst>
              <a:ext uri="{FF2B5EF4-FFF2-40B4-BE49-F238E27FC236}">
                <a16:creationId xmlns:a16="http://schemas.microsoft.com/office/drawing/2014/main" id="{E7EBC447-674E-E1AB-036F-08C6F77879A5}"/>
              </a:ext>
            </a:extLst>
          </p:cNvPr>
          <p:cNvGrpSpPr/>
          <p:nvPr/>
        </p:nvGrpSpPr>
        <p:grpSpPr>
          <a:xfrm>
            <a:off x="4361980" y="2355410"/>
            <a:ext cx="2438223" cy="1816345"/>
            <a:chOff x="992851" y="4498859"/>
            <a:chExt cx="2438223" cy="1816345"/>
          </a:xfrm>
        </p:grpSpPr>
        <p:sp>
          <p:nvSpPr>
            <p:cNvPr id="45" name="Rectangle: Rounded Corners 44">
              <a:extLst>
                <a:ext uri="{FF2B5EF4-FFF2-40B4-BE49-F238E27FC236}">
                  <a16:creationId xmlns:a16="http://schemas.microsoft.com/office/drawing/2014/main" id="{F4728EC3-D93A-E936-0EF2-E3EA1910242B}"/>
                </a:ext>
              </a:extLst>
            </p:cNvPr>
            <p:cNvSpPr/>
            <p:nvPr/>
          </p:nvSpPr>
          <p:spPr>
            <a:xfrm>
              <a:off x="992851" y="4825982"/>
              <a:ext cx="2438223" cy="1489222"/>
            </a:xfrm>
            <a:prstGeom prst="roundRect">
              <a:avLst/>
            </a:prstGeom>
            <a:solidFill>
              <a:schemeClr val="bg1">
                <a:lumMod val="95000"/>
              </a:schemeClr>
            </a:solidFill>
            <a:ln>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6" name="Group 45">
              <a:extLst>
                <a:ext uri="{FF2B5EF4-FFF2-40B4-BE49-F238E27FC236}">
                  <a16:creationId xmlns:a16="http://schemas.microsoft.com/office/drawing/2014/main" id="{95E0DB8D-F286-8AC2-8259-9ED179421D60}"/>
                </a:ext>
              </a:extLst>
            </p:cNvPr>
            <p:cNvGrpSpPr/>
            <p:nvPr/>
          </p:nvGrpSpPr>
          <p:grpSpPr>
            <a:xfrm>
              <a:off x="1925636" y="4498859"/>
              <a:ext cx="572652" cy="572652"/>
              <a:chOff x="443348" y="2364509"/>
              <a:chExt cx="572652" cy="572652"/>
            </a:xfrm>
          </p:grpSpPr>
          <p:sp>
            <p:nvSpPr>
              <p:cNvPr id="48" name="Oval 47">
                <a:extLst>
                  <a:ext uri="{FF2B5EF4-FFF2-40B4-BE49-F238E27FC236}">
                    <a16:creationId xmlns:a16="http://schemas.microsoft.com/office/drawing/2014/main" id="{0F0657AF-3AC5-C62E-A8C5-7A59AB8CFB85}"/>
                  </a:ext>
                </a:extLst>
              </p:cNvPr>
              <p:cNvSpPr/>
              <p:nvPr/>
            </p:nvSpPr>
            <p:spPr>
              <a:xfrm>
                <a:off x="443348" y="2364509"/>
                <a:ext cx="572652" cy="572652"/>
              </a:xfrm>
              <a:prstGeom prst="ellipse">
                <a:avLst/>
              </a:prstGeom>
              <a:solidFill>
                <a:srgbClr val="299CF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49" name="TextBox 48">
                <a:extLst>
                  <a:ext uri="{FF2B5EF4-FFF2-40B4-BE49-F238E27FC236}">
                    <a16:creationId xmlns:a16="http://schemas.microsoft.com/office/drawing/2014/main" id="{7ED679DE-86CD-5C37-5B78-3E7F51C63CA6}"/>
                  </a:ext>
                </a:extLst>
              </p:cNvPr>
              <p:cNvSpPr txBox="1"/>
              <p:nvPr/>
            </p:nvSpPr>
            <p:spPr>
              <a:xfrm>
                <a:off x="535159" y="2496946"/>
                <a:ext cx="389029" cy="338554"/>
              </a:xfrm>
              <a:prstGeom prst="rect">
                <a:avLst/>
              </a:prstGeom>
              <a:noFill/>
            </p:spPr>
            <p:txBody>
              <a:bodyPr wrap="square" rtlCol="0">
                <a:spAutoFit/>
              </a:bodyPr>
              <a:lstStyle/>
              <a:p>
                <a:pPr algn="ctr"/>
                <a:r>
                  <a:rPr lang="en-US" sz="1600" b="1" dirty="0">
                    <a:solidFill>
                      <a:schemeClr val="bg1"/>
                    </a:solidFill>
                    <a:latin typeface="Roboto" pitchFamily="2" charset="0"/>
                    <a:ea typeface="Roboto" pitchFamily="2" charset="0"/>
                  </a:rPr>
                  <a:t>2</a:t>
                </a:r>
                <a:endParaRPr lang="vi-VN" sz="1600" b="1" dirty="0">
                  <a:solidFill>
                    <a:schemeClr val="bg1"/>
                  </a:solidFill>
                  <a:latin typeface="Roboto" pitchFamily="2" charset="0"/>
                  <a:ea typeface="Roboto" pitchFamily="2" charset="0"/>
                </a:endParaRPr>
              </a:p>
            </p:txBody>
          </p:sp>
        </p:grpSp>
        <p:sp>
          <p:nvSpPr>
            <p:cNvPr id="47" name="TextBox 46">
              <a:extLst>
                <a:ext uri="{FF2B5EF4-FFF2-40B4-BE49-F238E27FC236}">
                  <a16:creationId xmlns:a16="http://schemas.microsoft.com/office/drawing/2014/main" id="{3EF49FBB-B500-C37D-3D44-8B2CAE630C36}"/>
                </a:ext>
              </a:extLst>
            </p:cNvPr>
            <p:cNvSpPr txBox="1"/>
            <p:nvPr/>
          </p:nvSpPr>
          <p:spPr>
            <a:xfrm>
              <a:off x="1129855" y="5201261"/>
              <a:ext cx="2164214" cy="738664"/>
            </a:xfrm>
            <a:prstGeom prst="rect">
              <a:avLst/>
            </a:prstGeom>
            <a:noFill/>
          </p:spPr>
          <p:txBody>
            <a:bodyPr wrap="square" rtlCol="0">
              <a:spAutoFit/>
            </a:bodyPr>
            <a:lstStyle/>
            <a:p>
              <a:r>
                <a:rPr lang="vi-VN" sz="1400" b="1" dirty="0">
                  <a:solidFill>
                    <a:srgbClr val="0070C0"/>
                  </a:solidFill>
                  <a:latin typeface="Roboto" pitchFamily="2" charset="0"/>
                  <a:ea typeface="Roboto" pitchFamily="2" charset="0"/>
                </a:rPr>
                <a:t>Hệ thống </a:t>
              </a:r>
              <a:r>
                <a:rPr lang="vi-VN" sz="1400" dirty="0">
                  <a:solidFill>
                    <a:srgbClr val="0070C0"/>
                  </a:solidFill>
                  <a:latin typeface="Roboto" pitchFamily="2" charset="0"/>
                  <a:ea typeface="Roboto" pitchFamily="2" charset="0"/>
                </a:rPr>
                <a:t>gọi VNeID → sinh viên xác thực (PIN/OTP/sinh trắc học)</a:t>
              </a:r>
              <a:r>
                <a:rPr lang="en-US" sz="1400" dirty="0">
                  <a:solidFill>
                    <a:srgbClr val="0070C0"/>
                  </a:solidFill>
                  <a:latin typeface="Roboto" pitchFamily="2" charset="0"/>
                  <a:ea typeface="Roboto" pitchFamily="2" charset="0"/>
                </a:rPr>
                <a:t> </a:t>
              </a:r>
            </a:p>
          </p:txBody>
        </p:sp>
      </p:grpSp>
      <p:grpSp>
        <p:nvGrpSpPr>
          <p:cNvPr id="50" name="Group 49">
            <a:extLst>
              <a:ext uri="{FF2B5EF4-FFF2-40B4-BE49-F238E27FC236}">
                <a16:creationId xmlns:a16="http://schemas.microsoft.com/office/drawing/2014/main" id="{C270BB6B-6476-2CFF-2452-8865AF839C1B}"/>
              </a:ext>
            </a:extLst>
          </p:cNvPr>
          <p:cNvGrpSpPr/>
          <p:nvPr/>
        </p:nvGrpSpPr>
        <p:grpSpPr>
          <a:xfrm>
            <a:off x="1141279" y="2355410"/>
            <a:ext cx="2438223" cy="1816345"/>
            <a:chOff x="992851" y="4498859"/>
            <a:chExt cx="2438223" cy="1816345"/>
          </a:xfrm>
        </p:grpSpPr>
        <p:sp>
          <p:nvSpPr>
            <p:cNvPr id="51" name="Rectangle: Rounded Corners 50">
              <a:extLst>
                <a:ext uri="{FF2B5EF4-FFF2-40B4-BE49-F238E27FC236}">
                  <a16:creationId xmlns:a16="http://schemas.microsoft.com/office/drawing/2014/main" id="{02B0F772-A780-03A4-2368-088E7042295A}"/>
                </a:ext>
              </a:extLst>
            </p:cNvPr>
            <p:cNvSpPr/>
            <p:nvPr/>
          </p:nvSpPr>
          <p:spPr>
            <a:xfrm>
              <a:off x="992851" y="4825982"/>
              <a:ext cx="2438223" cy="1489222"/>
            </a:xfrm>
            <a:prstGeom prst="roundRect">
              <a:avLst/>
            </a:prstGeom>
            <a:solidFill>
              <a:schemeClr val="bg1">
                <a:lumMod val="95000"/>
              </a:schemeClr>
            </a:solidFill>
            <a:ln>
              <a:solidFill>
                <a:schemeClr val="bg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52" name="Group 51">
              <a:extLst>
                <a:ext uri="{FF2B5EF4-FFF2-40B4-BE49-F238E27FC236}">
                  <a16:creationId xmlns:a16="http://schemas.microsoft.com/office/drawing/2014/main" id="{1604BFAD-BD72-DDFE-4B4E-B8F507A3895A}"/>
                </a:ext>
              </a:extLst>
            </p:cNvPr>
            <p:cNvGrpSpPr/>
            <p:nvPr/>
          </p:nvGrpSpPr>
          <p:grpSpPr>
            <a:xfrm>
              <a:off x="1925636" y="4498859"/>
              <a:ext cx="572652" cy="572652"/>
              <a:chOff x="443348" y="2364509"/>
              <a:chExt cx="572652" cy="572652"/>
            </a:xfrm>
          </p:grpSpPr>
          <p:sp>
            <p:nvSpPr>
              <p:cNvPr id="54" name="Oval 53">
                <a:extLst>
                  <a:ext uri="{FF2B5EF4-FFF2-40B4-BE49-F238E27FC236}">
                    <a16:creationId xmlns:a16="http://schemas.microsoft.com/office/drawing/2014/main" id="{497A82EF-F38D-BC8C-578E-E64A820A1F8E}"/>
                  </a:ext>
                </a:extLst>
              </p:cNvPr>
              <p:cNvSpPr/>
              <p:nvPr/>
            </p:nvSpPr>
            <p:spPr>
              <a:xfrm>
                <a:off x="443348" y="2364509"/>
                <a:ext cx="572652" cy="572652"/>
              </a:xfrm>
              <a:prstGeom prst="ellipse">
                <a:avLst/>
              </a:prstGeom>
              <a:solidFill>
                <a:srgbClr val="6FBDF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55" name="TextBox 54">
                <a:extLst>
                  <a:ext uri="{FF2B5EF4-FFF2-40B4-BE49-F238E27FC236}">
                    <a16:creationId xmlns:a16="http://schemas.microsoft.com/office/drawing/2014/main" id="{6A337530-3EC1-A393-1C9D-84944001F6A1}"/>
                  </a:ext>
                </a:extLst>
              </p:cNvPr>
              <p:cNvSpPr txBox="1"/>
              <p:nvPr/>
            </p:nvSpPr>
            <p:spPr>
              <a:xfrm>
                <a:off x="535159" y="2496946"/>
                <a:ext cx="389029" cy="338554"/>
              </a:xfrm>
              <a:prstGeom prst="rect">
                <a:avLst/>
              </a:prstGeom>
              <a:noFill/>
            </p:spPr>
            <p:txBody>
              <a:bodyPr wrap="square" rtlCol="0">
                <a:spAutoFit/>
              </a:bodyPr>
              <a:lstStyle/>
              <a:p>
                <a:pPr algn="ctr"/>
                <a:r>
                  <a:rPr lang="en-US" sz="1600" b="1" dirty="0">
                    <a:solidFill>
                      <a:schemeClr val="bg1"/>
                    </a:solidFill>
                    <a:latin typeface="Roboto" pitchFamily="2" charset="0"/>
                    <a:ea typeface="Roboto" pitchFamily="2" charset="0"/>
                  </a:rPr>
                  <a:t>1</a:t>
                </a:r>
                <a:endParaRPr lang="vi-VN" sz="1600" b="1" dirty="0">
                  <a:solidFill>
                    <a:schemeClr val="bg1"/>
                  </a:solidFill>
                  <a:latin typeface="Roboto" pitchFamily="2" charset="0"/>
                  <a:ea typeface="Roboto" pitchFamily="2" charset="0"/>
                </a:endParaRPr>
              </a:p>
            </p:txBody>
          </p:sp>
        </p:grpSp>
        <p:sp>
          <p:nvSpPr>
            <p:cNvPr id="53" name="TextBox 52">
              <a:extLst>
                <a:ext uri="{FF2B5EF4-FFF2-40B4-BE49-F238E27FC236}">
                  <a16:creationId xmlns:a16="http://schemas.microsoft.com/office/drawing/2014/main" id="{93A04CA9-F502-7AE1-9DA7-F1C1242C6316}"/>
                </a:ext>
              </a:extLst>
            </p:cNvPr>
            <p:cNvSpPr txBox="1"/>
            <p:nvPr/>
          </p:nvSpPr>
          <p:spPr>
            <a:xfrm>
              <a:off x="1129855" y="5201261"/>
              <a:ext cx="2164214" cy="738664"/>
            </a:xfrm>
            <a:prstGeom prst="rect">
              <a:avLst/>
            </a:prstGeom>
            <a:noFill/>
          </p:spPr>
          <p:txBody>
            <a:bodyPr wrap="square" rtlCol="0">
              <a:spAutoFit/>
            </a:bodyPr>
            <a:lstStyle/>
            <a:p>
              <a:r>
                <a:rPr lang="vi-VN" sz="1400" b="1" dirty="0">
                  <a:solidFill>
                    <a:srgbClr val="0070C0"/>
                  </a:solidFill>
                  <a:latin typeface="Roboto" pitchFamily="2" charset="0"/>
                  <a:ea typeface="Roboto" pitchFamily="2" charset="0"/>
                </a:rPr>
                <a:t>Sinh viên </a:t>
              </a:r>
              <a:r>
                <a:rPr lang="vi-VN" sz="1400" dirty="0">
                  <a:solidFill>
                    <a:srgbClr val="0070C0"/>
                  </a:solidFill>
                  <a:latin typeface="Roboto" pitchFamily="2" charset="0"/>
                  <a:ea typeface="Roboto" pitchFamily="2" charset="0"/>
                </a:rPr>
                <a:t>đăng nhập hệ thống đào tạo → chọn nghiệp vụ cần ký</a:t>
              </a:r>
              <a:r>
                <a:rPr lang="en-US" sz="1400" dirty="0">
                  <a:solidFill>
                    <a:srgbClr val="0070C0"/>
                  </a:solidFill>
                  <a:latin typeface="Roboto" pitchFamily="2" charset="0"/>
                  <a:ea typeface="Roboto" pitchFamily="2" charset="0"/>
                </a:rPr>
                <a:t> </a:t>
              </a:r>
            </a:p>
          </p:txBody>
        </p:sp>
      </p:grpSp>
    </p:spTree>
    <p:extLst>
      <p:ext uri="{BB962C8B-B14F-4D97-AF65-F5344CB8AC3E}">
        <p14:creationId xmlns:p14="http://schemas.microsoft.com/office/powerpoint/2010/main" val="31567359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50"/>
                                        </p:tgtEl>
                                      </p:cBhvr>
                                    </p:animEffect>
                                    <p:animScale>
                                      <p:cBhvr>
                                        <p:cTn id="7" dur="250" autoRev="1" fill="hold"/>
                                        <p:tgtEl>
                                          <p:spTgt spid="50"/>
                                        </p:tgtEl>
                                      </p:cBhvr>
                                      <p:by x="105000" y="105000"/>
                                    </p:animScale>
                                  </p:childTnLst>
                                </p:cTn>
                              </p:par>
                              <p:par>
                                <p:cTn id="8" presetID="26" presetClass="emph" presetSubtype="0" fill="hold" nodeType="withEffect">
                                  <p:stCondLst>
                                    <p:cond delay="0"/>
                                  </p:stCondLst>
                                  <p:childTnLst>
                                    <p:animEffect transition="out" filter="fade">
                                      <p:cBhvr>
                                        <p:cTn id="9" dur="1000" tmFilter="0, 0; .2, .5; .8, .5; 1, 0"/>
                                        <p:tgtEl>
                                          <p:spTgt spid="44"/>
                                        </p:tgtEl>
                                      </p:cBhvr>
                                    </p:animEffect>
                                    <p:animScale>
                                      <p:cBhvr>
                                        <p:cTn id="10" dur="500" autoRev="1" fill="hold"/>
                                        <p:tgtEl>
                                          <p:spTgt spid="44"/>
                                        </p:tgtEl>
                                      </p:cBhvr>
                                      <p:by x="105000" y="105000"/>
                                    </p:animScale>
                                  </p:childTnLst>
                                </p:cTn>
                              </p:par>
                              <p:par>
                                <p:cTn id="11" presetID="26" presetClass="emph" presetSubtype="0" fill="hold" nodeType="withEffect">
                                  <p:stCondLst>
                                    <p:cond delay="0"/>
                                  </p:stCondLst>
                                  <p:childTnLst>
                                    <p:animEffect transition="out" filter="fade">
                                      <p:cBhvr>
                                        <p:cTn id="12" dur="1500" tmFilter="0, 0; .2, .5; .8, .5; 1, 0"/>
                                        <p:tgtEl>
                                          <p:spTgt spid="43"/>
                                        </p:tgtEl>
                                      </p:cBhvr>
                                    </p:animEffect>
                                    <p:animScale>
                                      <p:cBhvr>
                                        <p:cTn id="13" dur="750" autoRev="1" fill="hold"/>
                                        <p:tgtEl>
                                          <p:spTgt spid="43"/>
                                        </p:tgtEl>
                                      </p:cBhvr>
                                      <p:by x="105000" y="105000"/>
                                    </p:animScale>
                                  </p:childTnLst>
                                </p:cTn>
                              </p:par>
                              <p:par>
                                <p:cTn id="14" presetID="26" presetClass="emph" presetSubtype="0" fill="hold" nodeType="withEffect">
                                  <p:stCondLst>
                                    <p:cond delay="0"/>
                                  </p:stCondLst>
                                  <p:childTnLst>
                                    <p:animEffect transition="out" filter="fade">
                                      <p:cBhvr>
                                        <p:cTn id="15" dur="2000" tmFilter="0, 0; .2, .5; .8, .5; 1, 0"/>
                                        <p:tgtEl>
                                          <p:spTgt spid="42"/>
                                        </p:tgtEl>
                                      </p:cBhvr>
                                    </p:animEffect>
                                    <p:animScale>
                                      <p:cBhvr>
                                        <p:cTn id="16" dur="1000" autoRev="1" fill="hold"/>
                                        <p:tgtEl>
                                          <p:spTgt spid="42"/>
                                        </p:tgtEl>
                                      </p:cBhvr>
                                      <p:by x="105000" y="105000"/>
                                    </p:animScale>
                                  </p:childTnLst>
                                </p:cTn>
                              </p:par>
                              <p:par>
                                <p:cTn id="17" presetID="21" presetClass="entr" presetSubtype="1"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heel(1)">
                                      <p:cBhvr>
                                        <p:cTn id="19" dur="2000"/>
                                        <p:tgtEl>
                                          <p:spTgt spid="59"/>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wheel(1)">
                                      <p:cBhvr>
                                        <p:cTn id="22"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86000"/>
          </a:schemeClr>
        </a:solidFill>
        <a:effectLst/>
      </p:bgPr>
    </p:bg>
    <p:spTree>
      <p:nvGrpSpPr>
        <p:cNvPr id="1" name=""/>
        <p:cNvGrpSpPr/>
        <p:nvPr/>
      </p:nvGrpSpPr>
      <p:grpSpPr>
        <a:xfrm>
          <a:off x="0" y="0"/>
          <a:ext cx="0" cy="0"/>
          <a:chOff x="0" y="0"/>
          <a:chExt cx="0" cy="0"/>
        </a:xfrm>
      </p:grpSpPr>
      <p:sp>
        <p:nvSpPr>
          <p:cNvPr id="90" name="Freeform: Shape 89">
            <a:extLst>
              <a:ext uri="{FF2B5EF4-FFF2-40B4-BE49-F238E27FC236}">
                <a16:creationId xmlns:a16="http://schemas.microsoft.com/office/drawing/2014/main" id="{990A7244-CE5C-1F96-6C68-2677F2EB253F}"/>
              </a:ext>
            </a:extLst>
          </p:cNvPr>
          <p:cNvSpPr/>
          <p:nvPr/>
        </p:nvSpPr>
        <p:spPr>
          <a:xfrm rot="16200000">
            <a:off x="5004653" y="-5025248"/>
            <a:ext cx="2182698" cy="12192003"/>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 name="connsiteX0" fmla="*/ 4662231 w 4662231"/>
              <a:gd name="connsiteY0" fmla="*/ 0 h 8063346"/>
              <a:gd name="connsiteX1" fmla="*/ 4662231 w 4662231"/>
              <a:gd name="connsiteY1" fmla="*/ 8063346 h 8063346"/>
              <a:gd name="connsiteX2" fmla="*/ 630558 w 4662231"/>
              <a:gd name="connsiteY2" fmla="*/ 4031673 h 8063346"/>
              <a:gd name="connsiteX3" fmla="*/ 4662231 w 4662231"/>
              <a:gd name="connsiteY3" fmla="*/ 0 h 8063346"/>
            </a:gdLst>
            <a:ahLst/>
            <a:cxnLst>
              <a:cxn ang="0">
                <a:pos x="connsiteX0" y="connsiteY0"/>
              </a:cxn>
              <a:cxn ang="0">
                <a:pos x="connsiteX1" y="connsiteY1"/>
              </a:cxn>
              <a:cxn ang="0">
                <a:pos x="connsiteX2" y="connsiteY2"/>
              </a:cxn>
              <a:cxn ang="0">
                <a:pos x="connsiteX3" y="connsiteY3"/>
              </a:cxn>
            </a:cxnLst>
            <a:rect l="l" t="t" r="r" b="b"/>
            <a:pathLst>
              <a:path w="4662231" h="8063346">
                <a:moveTo>
                  <a:pt x="4662231" y="0"/>
                </a:moveTo>
                <a:lnTo>
                  <a:pt x="4662231" y="8063346"/>
                </a:lnTo>
                <a:cubicBezTo>
                  <a:pt x="2435599" y="8063346"/>
                  <a:pt x="2807509" y="6176413"/>
                  <a:pt x="630558" y="4031673"/>
                </a:cubicBezTo>
                <a:cubicBezTo>
                  <a:pt x="-1546393" y="1886933"/>
                  <a:pt x="2435599" y="0"/>
                  <a:pt x="4662231" y="0"/>
                </a:cubicBezTo>
                <a:close/>
              </a:path>
            </a:pathLst>
          </a:cu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grpSp>
        <p:nvGrpSpPr>
          <p:cNvPr id="64" name="Group 63">
            <a:extLst>
              <a:ext uri="{FF2B5EF4-FFF2-40B4-BE49-F238E27FC236}">
                <a16:creationId xmlns:a16="http://schemas.microsoft.com/office/drawing/2014/main" id="{78DF0125-6330-D25B-D32E-777500966E0D}"/>
              </a:ext>
            </a:extLst>
          </p:cNvPr>
          <p:cNvGrpSpPr/>
          <p:nvPr/>
        </p:nvGrpSpPr>
        <p:grpSpPr>
          <a:xfrm>
            <a:off x="984836" y="952846"/>
            <a:ext cx="3588017" cy="4865919"/>
            <a:chOff x="1052771" y="990830"/>
            <a:chExt cx="3588017" cy="4865919"/>
          </a:xfrm>
        </p:grpSpPr>
        <p:pic>
          <p:nvPicPr>
            <p:cNvPr id="14" name="Picture 13" descr="A group of people posing for a photo&#10;&#10;AI-generated content may be incorrect.">
              <a:extLst>
                <a:ext uri="{FF2B5EF4-FFF2-40B4-BE49-F238E27FC236}">
                  <a16:creationId xmlns:a16="http://schemas.microsoft.com/office/drawing/2014/main" id="{DABC0CFE-0C1D-C6E7-76F6-1526B4959D64}"/>
                </a:ext>
              </a:extLst>
            </p:cNvPr>
            <p:cNvPicPr>
              <a:picLocks noChangeAspect="1"/>
            </p:cNvPicPr>
            <p:nvPr/>
          </p:nvPicPr>
          <p:blipFill>
            <a:blip r:embed="rId2">
              <a:extLst>
                <a:ext uri="{28A0092B-C50C-407E-A947-70E740481C1C}">
                  <a14:useLocalDpi xmlns:a14="http://schemas.microsoft.com/office/drawing/2010/main" val="0"/>
                </a:ext>
              </a:extLst>
            </a:blip>
            <a:srcRect l="17491"/>
            <a:stretch>
              <a:fillRect/>
            </a:stretch>
          </p:blipFill>
          <p:spPr>
            <a:xfrm>
              <a:off x="1068908" y="990830"/>
              <a:ext cx="3555743" cy="2871883"/>
            </a:xfrm>
            <a:prstGeom prst="rect">
              <a:avLst/>
            </a:prstGeom>
          </p:spPr>
        </p:pic>
        <p:grpSp>
          <p:nvGrpSpPr>
            <p:cNvPr id="63" name="Group 62">
              <a:extLst>
                <a:ext uri="{FF2B5EF4-FFF2-40B4-BE49-F238E27FC236}">
                  <a16:creationId xmlns:a16="http://schemas.microsoft.com/office/drawing/2014/main" id="{763E5319-0847-1382-9F05-A3C3B0377D8C}"/>
                </a:ext>
              </a:extLst>
            </p:cNvPr>
            <p:cNvGrpSpPr/>
            <p:nvPr/>
          </p:nvGrpSpPr>
          <p:grpSpPr>
            <a:xfrm>
              <a:off x="1052771" y="3716540"/>
              <a:ext cx="3588017" cy="2140209"/>
              <a:chOff x="168084" y="4031990"/>
              <a:chExt cx="3588017" cy="2140209"/>
            </a:xfrm>
          </p:grpSpPr>
          <p:sp>
            <p:nvSpPr>
              <p:cNvPr id="15" name="Rectangle: Rounded Corners 14">
                <a:extLst>
                  <a:ext uri="{FF2B5EF4-FFF2-40B4-BE49-F238E27FC236}">
                    <a16:creationId xmlns:a16="http://schemas.microsoft.com/office/drawing/2014/main" id="{847A30A1-1511-F162-5411-E311CFEE017A}"/>
                  </a:ext>
                </a:extLst>
              </p:cNvPr>
              <p:cNvSpPr/>
              <p:nvPr/>
            </p:nvSpPr>
            <p:spPr>
              <a:xfrm>
                <a:off x="168084" y="4031990"/>
                <a:ext cx="3588017" cy="2140209"/>
              </a:xfrm>
              <a:prstGeom prst="roundRect">
                <a:avLst/>
              </a:prstGeom>
              <a:solidFill>
                <a:schemeClr val="accent4">
                  <a:lumMod val="20000"/>
                  <a:lumOff val="80000"/>
                </a:schemeClr>
              </a:solidFill>
              <a:ln>
                <a:no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9" name="TextBox 38">
                <a:extLst>
                  <a:ext uri="{FF2B5EF4-FFF2-40B4-BE49-F238E27FC236}">
                    <a16:creationId xmlns:a16="http://schemas.microsoft.com/office/drawing/2014/main" id="{9EB128E0-63C6-7FCC-D685-6D7A4FEC61BC}"/>
                  </a:ext>
                </a:extLst>
              </p:cNvPr>
              <p:cNvSpPr txBox="1"/>
              <p:nvPr/>
            </p:nvSpPr>
            <p:spPr>
              <a:xfrm>
                <a:off x="973886" y="4113051"/>
                <a:ext cx="1689553" cy="338554"/>
              </a:xfrm>
              <a:prstGeom prst="rect">
                <a:avLst/>
              </a:prstGeom>
              <a:noFill/>
            </p:spPr>
            <p:txBody>
              <a:bodyPr wrap="square" rtlCol="0">
                <a:spAutoFit/>
              </a:bodyPr>
              <a:lstStyle/>
              <a:p>
                <a:pPr algn="ctr"/>
                <a:r>
                  <a:rPr lang="en-US" sz="1600" b="1" dirty="0">
                    <a:solidFill>
                      <a:srgbClr val="0070C0"/>
                    </a:solidFill>
                    <a:latin typeface="Roboto" pitchFamily="2" charset="0"/>
                    <a:ea typeface="Roboto" pitchFamily="2" charset="0"/>
                  </a:rPr>
                  <a:t>SINH VIÊN</a:t>
                </a:r>
                <a:endParaRPr lang="vi-VN" sz="1600" b="1" dirty="0">
                  <a:solidFill>
                    <a:srgbClr val="0070C0"/>
                  </a:solidFill>
                  <a:latin typeface="Roboto" pitchFamily="2" charset="0"/>
                  <a:ea typeface="Roboto" pitchFamily="2" charset="0"/>
                </a:endParaRPr>
              </a:p>
            </p:txBody>
          </p:sp>
          <p:grpSp>
            <p:nvGrpSpPr>
              <p:cNvPr id="47" name="Group 46">
                <a:extLst>
                  <a:ext uri="{FF2B5EF4-FFF2-40B4-BE49-F238E27FC236}">
                    <a16:creationId xmlns:a16="http://schemas.microsoft.com/office/drawing/2014/main" id="{2E300787-5D84-4D35-DC45-C758D7F860C0}"/>
                  </a:ext>
                </a:extLst>
              </p:cNvPr>
              <p:cNvGrpSpPr/>
              <p:nvPr/>
            </p:nvGrpSpPr>
            <p:grpSpPr>
              <a:xfrm>
                <a:off x="358584" y="4451605"/>
                <a:ext cx="3336470" cy="523220"/>
                <a:chOff x="358584" y="4451605"/>
                <a:chExt cx="3336470" cy="523220"/>
              </a:xfrm>
            </p:grpSpPr>
            <p:sp>
              <p:nvSpPr>
                <p:cNvPr id="43" name="TextBox 42">
                  <a:extLst>
                    <a:ext uri="{FF2B5EF4-FFF2-40B4-BE49-F238E27FC236}">
                      <a16:creationId xmlns:a16="http://schemas.microsoft.com/office/drawing/2014/main" id="{A4D9F217-1E53-344E-3F64-3DA84DD445E5}"/>
                    </a:ext>
                  </a:extLst>
                </p:cNvPr>
                <p:cNvSpPr txBox="1"/>
                <p:nvPr/>
              </p:nvSpPr>
              <p:spPr>
                <a:xfrm>
                  <a:off x="503877" y="4451605"/>
                  <a:ext cx="3191177"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Sử dụng tài khoản VNeID (mức độ 2, gắn với CCCD gắn chip).</a:t>
                  </a:r>
                </a:p>
              </p:txBody>
            </p:sp>
            <p:sp>
              <p:nvSpPr>
                <p:cNvPr id="45" name="Oval 44">
                  <a:extLst>
                    <a:ext uri="{FF2B5EF4-FFF2-40B4-BE49-F238E27FC236}">
                      <a16:creationId xmlns:a16="http://schemas.microsoft.com/office/drawing/2014/main" id="{2308F446-E747-571E-4382-18CBD00CC77C}"/>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8" name="Group 47">
                <a:extLst>
                  <a:ext uri="{FF2B5EF4-FFF2-40B4-BE49-F238E27FC236}">
                    <a16:creationId xmlns:a16="http://schemas.microsoft.com/office/drawing/2014/main" id="{D508D53B-069F-4B08-DEEF-FBE048B9A3C6}"/>
                  </a:ext>
                </a:extLst>
              </p:cNvPr>
              <p:cNvGrpSpPr/>
              <p:nvPr/>
            </p:nvGrpSpPr>
            <p:grpSpPr>
              <a:xfrm>
                <a:off x="358584" y="5059490"/>
                <a:ext cx="3191177" cy="954107"/>
                <a:chOff x="358584" y="5059490"/>
                <a:chExt cx="3336471" cy="954107"/>
              </a:xfrm>
            </p:grpSpPr>
            <p:sp>
              <p:nvSpPr>
                <p:cNvPr id="44" name="TextBox 43">
                  <a:extLst>
                    <a:ext uri="{FF2B5EF4-FFF2-40B4-BE49-F238E27FC236}">
                      <a16:creationId xmlns:a16="http://schemas.microsoft.com/office/drawing/2014/main" id="{1C99CDAB-0AAF-2B87-4216-0D98E31B20AC}"/>
                    </a:ext>
                  </a:extLst>
                </p:cNvPr>
                <p:cNvSpPr txBox="1"/>
                <p:nvPr/>
              </p:nvSpPr>
              <p:spPr>
                <a:xfrm>
                  <a:off x="503877" y="5059490"/>
                  <a:ext cx="3191178" cy="954107"/>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Thực hiện nghiệp vụ (xin cấp bảng điểm, đăng ký môn học, xin bảo lưu, hợp đồng thực tập, …), hệ thống trường yêu cầu chữ ký xác nhận.</a:t>
                  </a:r>
                </a:p>
              </p:txBody>
            </p:sp>
            <p:sp>
              <p:nvSpPr>
                <p:cNvPr id="46" name="Oval 45">
                  <a:extLst>
                    <a:ext uri="{FF2B5EF4-FFF2-40B4-BE49-F238E27FC236}">
                      <a16:creationId xmlns:a16="http://schemas.microsoft.com/office/drawing/2014/main" id="{0AC79EE8-3AF5-F603-0BB2-BD6B8DC18AF4}"/>
                    </a:ext>
                  </a:extLst>
                </p:cNvPr>
                <p:cNvSpPr/>
                <p:nvPr/>
              </p:nvSpPr>
              <p:spPr>
                <a:xfrm>
                  <a:off x="358584" y="517584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grpSp>
        <p:nvGrpSpPr>
          <p:cNvPr id="88" name="Group 87">
            <a:extLst>
              <a:ext uri="{FF2B5EF4-FFF2-40B4-BE49-F238E27FC236}">
                <a16:creationId xmlns:a16="http://schemas.microsoft.com/office/drawing/2014/main" id="{BE7C6BA7-2ACD-13AB-064C-E48FF0B38911}"/>
              </a:ext>
            </a:extLst>
          </p:cNvPr>
          <p:cNvGrpSpPr/>
          <p:nvPr/>
        </p:nvGrpSpPr>
        <p:grpSpPr>
          <a:xfrm>
            <a:off x="5806080" y="219606"/>
            <a:ext cx="4369138" cy="6418787"/>
            <a:chOff x="5096158" y="0"/>
            <a:chExt cx="4369138" cy="6418787"/>
          </a:xfrm>
        </p:grpSpPr>
        <p:grpSp>
          <p:nvGrpSpPr>
            <p:cNvPr id="32" name="Group 31">
              <a:extLst>
                <a:ext uri="{FF2B5EF4-FFF2-40B4-BE49-F238E27FC236}">
                  <a16:creationId xmlns:a16="http://schemas.microsoft.com/office/drawing/2014/main" id="{F3449991-031C-3D07-0CAB-AC38F28B3BB2}"/>
                </a:ext>
              </a:extLst>
            </p:cNvPr>
            <p:cNvGrpSpPr/>
            <p:nvPr/>
          </p:nvGrpSpPr>
          <p:grpSpPr>
            <a:xfrm>
              <a:off x="5096158" y="0"/>
              <a:ext cx="4369138" cy="4200691"/>
              <a:chOff x="3391197" y="876300"/>
              <a:chExt cx="4369138" cy="4200691"/>
            </a:xfrm>
          </p:grpSpPr>
          <p:grpSp>
            <p:nvGrpSpPr>
              <p:cNvPr id="31" name="Group 30">
                <a:extLst>
                  <a:ext uri="{FF2B5EF4-FFF2-40B4-BE49-F238E27FC236}">
                    <a16:creationId xmlns:a16="http://schemas.microsoft.com/office/drawing/2014/main" id="{0A5CA495-1E93-220C-E7AD-C596C90E8C88}"/>
                  </a:ext>
                </a:extLst>
              </p:cNvPr>
              <p:cNvGrpSpPr/>
              <p:nvPr/>
            </p:nvGrpSpPr>
            <p:grpSpPr>
              <a:xfrm>
                <a:off x="3391197" y="876300"/>
                <a:ext cx="4369138" cy="4200691"/>
                <a:chOff x="3865779" y="781050"/>
                <a:chExt cx="4369138" cy="4200691"/>
              </a:xfrm>
            </p:grpSpPr>
            <p:grpSp>
              <p:nvGrpSpPr>
                <p:cNvPr id="22" name="Group 21">
                  <a:extLst>
                    <a:ext uri="{FF2B5EF4-FFF2-40B4-BE49-F238E27FC236}">
                      <a16:creationId xmlns:a16="http://schemas.microsoft.com/office/drawing/2014/main" id="{47155601-D7AC-6A90-C48E-52FF2ADE4880}"/>
                    </a:ext>
                  </a:extLst>
                </p:cNvPr>
                <p:cNvGrpSpPr/>
                <p:nvPr/>
              </p:nvGrpSpPr>
              <p:grpSpPr>
                <a:xfrm>
                  <a:off x="4282040" y="1067733"/>
                  <a:ext cx="2000252" cy="3914008"/>
                  <a:chOff x="5509261" y="2072639"/>
                  <a:chExt cx="1409700" cy="2758441"/>
                </a:xfrm>
              </p:grpSpPr>
              <p:pic>
                <p:nvPicPr>
                  <p:cNvPr id="21" name="Picture 20" descr="A black cell phone with purple trim&#10;&#10;AI-generated content may be incorrect.">
                    <a:extLst>
                      <a:ext uri="{FF2B5EF4-FFF2-40B4-BE49-F238E27FC236}">
                        <a16:creationId xmlns:a16="http://schemas.microsoft.com/office/drawing/2014/main" id="{88DC6083-45CF-A1D6-031F-554F176BC665}"/>
                      </a:ext>
                    </a:extLst>
                  </p:cNvPr>
                  <p:cNvPicPr>
                    <a:picLocks noChangeAspect="1"/>
                  </p:cNvPicPr>
                  <p:nvPr/>
                </p:nvPicPr>
                <p:blipFill>
                  <a:blip r:embed="rId3">
                    <a:extLst>
                      <a:ext uri="{28A0092B-C50C-407E-A947-70E740481C1C}">
                        <a14:useLocalDpi xmlns:a14="http://schemas.microsoft.com/office/drawing/2010/main" val="0"/>
                      </a:ext>
                    </a:extLst>
                  </a:blip>
                  <a:srcRect l="27585" t="5657" r="27156" b="5780"/>
                  <a:stretch>
                    <a:fillRect/>
                  </a:stretch>
                </p:blipFill>
                <p:spPr>
                  <a:xfrm>
                    <a:off x="5509261" y="2072639"/>
                    <a:ext cx="1409700" cy="2758441"/>
                  </a:xfrm>
                  <a:prstGeom prst="rect">
                    <a:avLst/>
                  </a:prstGeom>
                </p:spPr>
              </p:pic>
              <p:pic>
                <p:nvPicPr>
                  <p:cNvPr id="19" name="Picture 18">
                    <a:extLst>
                      <a:ext uri="{FF2B5EF4-FFF2-40B4-BE49-F238E27FC236}">
                        <a16:creationId xmlns:a16="http://schemas.microsoft.com/office/drawing/2014/main" id="{5002CA37-8CF9-9D94-4C26-68237E1A6FA3}"/>
                      </a:ext>
                    </a:extLst>
                  </p:cNvPr>
                  <p:cNvPicPr>
                    <a:picLocks noChangeAspect="1"/>
                  </p:cNvPicPr>
                  <p:nvPr/>
                </p:nvPicPr>
                <p:blipFill>
                  <a:blip r:embed="rId4">
                    <a:extLst>
                      <a:ext uri="{28A0092B-C50C-407E-A947-70E740481C1C}">
                        <a14:useLocalDpi xmlns:a14="http://schemas.microsoft.com/office/drawing/2010/main" val="0"/>
                      </a:ext>
                    </a:extLst>
                  </a:blip>
                  <a:srcRect t="1218" b="1218"/>
                  <a:stretch/>
                </p:blipFill>
                <p:spPr>
                  <a:xfrm>
                    <a:off x="5600578" y="2148840"/>
                    <a:ext cx="1227065" cy="2590800"/>
                  </a:xfrm>
                  <a:prstGeom prst="roundRect">
                    <a:avLst>
                      <a:gd name="adj" fmla="val 14496"/>
                    </a:avLst>
                  </a:prstGeom>
                </p:spPr>
              </p:pic>
            </p:grpSp>
            <p:grpSp>
              <p:nvGrpSpPr>
                <p:cNvPr id="26" name="Group 25">
                  <a:extLst>
                    <a:ext uri="{FF2B5EF4-FFF2-40B4-BE49-F238E27FC236}">
                      <a16:creationId xmlns:a16="http://schemas.microsoft.com/office/drawing/2014/main" id="{4BA262D1-EEE5-9543-9C68-53C854D02386}"/>
                    </a:ext>
                  </a:extLst>
                </p:cNvPr>
                <p:cNvGrpSpPr/>
                <p:nvPr/>
              </p:nvGrpSpPr>
              <p:grpSpPr>
                <a:xfrm>
                  <a:off x="6234665" y="1067733"/>
                  <a:ext cx="2000252" cy="3914008"/>
                  <a:chOff x="5509261" y="2072639"/>
                  <a:chExt cx="1409700" cy="2758441"/>
                </a:xfrm>
                <a:scene3d>
                  <a:camera prst="orthographicFront">
                    <a:rot lat="0" lon="0" rev="0"/>
                  </a:camera>
                  <a:lightRig rig="threePt" dir="t">
                    <a:rot lat="0" lon="0" rev="0"/>
                  </a:lightRig>
                </a:scene3d>
              </p:grpSpPr>
              <p:pic>
                <p:nvPicPr>
                  <p:cNvPr id="27" name="Picture 26" descr="A black cell phone with purple trim&#10;&#10;AI-generated content may be incorrect.">
                    <a:extLst>
                      <a:ext uri="{FF2B5EF4-FFF2-40B4-BE49-F238E27FC236}">
                        <a16:creationId xmlns:a16="http://schemas.microsoft.com/office/drawing/2014/main" id="{ECD7C377-CF9B-76B6-708B-5FE868BA6471}"/>
                      </a:ext>
                    </a:extLst>
                  </p:cNvPr>
                  <p:cNvPicPr>
                    <a:picLocks noChangeAspect="1"/>
                  </p:cNvPicPr>
                  <p:nvPr/>
                </p:nvPicPr>
                <p:blipFill>
                  <a:blip r:embed="rId3">
                    <a:extLst>
                      <a:ext uri="{28A0092B-C50C-407E-A947-70E740481C1C}">
                        <a14:useLocalDpi xmlns:a14="http://schemas.microsoft.com/office/drawing/2010/main" val="0"/>
                      </a:ext>
                    </a:extLst>
                  </a:blip>
                  <a:srcRect l="27585" t="5657" r="27156" b="5780"/>
                  <a:stretch>
                    <a:fillRect/>
                  </a:stretch>
                </p:blipFill>
                <p:spPr>
                  <a:xfrm>
                    <a:off x="5509261" y="2072639"/>
                    <a:ext cx="1409700" cy="2758441"/>
                  </a:xfrm>
                  <a:prstGeom prst="rect">
                    <a:avLst/>
                  </a:prstGeom>
                  <a:sp3d>
                    <a:bevelT w="0" h="6350"/>
                  </a:sp3d>
                </p:spPr>
              </p:pic>
              <p:pic>
                <p:nvPicPr>
                  <p:cNvPr id="28" name="Picture 27">
                    <a:extLst>
                      <a:ext uri="{FF2B5EF4-FFF2-40B4-BE49-F238E27FC236}">
                        <a16:creationId xmlns:a16="http://schemas.microsoft.com/office/drawing/2014/main" id="{AC48E2C6-65EA-4B44-3C6B-9E615D329A1C}"/>
                      </a:ext>
                    </a:extLst>
                  </p:cNvPr>
                  <p:cNvPicPr>
                    <a:picLocks noChangeAspect="1"/>
                  </p:cNvPicPr>
                  <p:nvPr/>
                </p:nvPicPr>
                <p:blipFill>
                  <a:blip r:embed="rId5">
                    <a:extLst>
                      <a:ext uri="{28A0092B-C50C-407E-A947-70E740481C1C}">
                        <a14:useLocalDpi xmlns:a14="http://schemas.microsoft.com/office/drawing/2010/main" val="0"/>
                      </a:ext>
                    </a:extLst>
                  </a:blip>
                  <a:srcRect t="1218" b="1218"/>
                  <a:stretch/>
                </p:blipFill>
                <p:spPr>
                  <a:xfrm>
                    <a:off x="5600578" y="2148840"/>
                    <a:ext cx="1227065" cy="2590800"/>
                  </a:xfrm>
                  <a:prstGeom prst="roundRect">
                    <a:avLst>
                      <a:gd name="adj" fmla="val 14496"/>
                    </a:avLst>
                  </a:prstGeom>
                  <a:sp3d>
                    <a:bevelT w="0" h="6350"/>
                  </a:sp3d>
                </p:spPr>
              </p:pic>
            </p:grpSp>
            <p:pic>
              <p:nvPicPr>
                <p:cNvPr id="30" name="Picture 29" descr="A logo with a star and a red shield&#10;&#10;AI-generated content may be incorrect.">
                  <a:extLst>
                    <a:ext uri="{FF2B5EF4-FFF2-40B4-BE49-F238E27FC236}">
                      <a16:creationId xmlns:a16="http://schemas.microsoft.com/office/drawing/2014/main" id="{523E882E-AA0E-FD2F-7393-A54C39EF08D8}"/>
                    </a:ext>
                  </a:extLst>
                </p:cNvPr>
                <p:cNvPicPr>
                  <a:picLocks noChangeAspect="1"/>
                </p:cNvPicPr>
                <p:nvPr/>
              </p:nvPicPr>
              <p:blipFill>
                <a:blip r:embed="rId6">
                  <a:extLst>
                    <a:ext uri="{28A0092B-C50C-407E-A947-70E740481C1C}">
                      <a14:useLocalDpi xmlns:a14="http://schemas.microsoft.com/office/drawing/2010/main" val="0"/>
                    </a:ext>
                  </a:extLst>
                </a:blip>
                <a:srcRect l="24167" r="23000"/>
                <a:stretch>
                  <a:fillRect/>
                </a:stretch>
              </p:blipFill>
              <p:spPr>
                <a:xfrm>
                  <a:off x="3865779" y="781050"/>
                  <a:ext cx="982032" cy="929368"/>
                </a:xfrm>
                <a:prstGeom prst="rect">
                  <a:avLst/>
                </a:prstGeom>
              </p:spPr>
            </p:pic>
          </p:grpSp>
          <p:sp>
            <p:nvSpPr>
              <p:cNvPr id="23" name="Rectangle: Rounded Corners 22">
                <a:extLst>
                  <a:ext uri="{FF2B5EF4-FFF2-40B4-BE49-F238E27FC236}">
                    <a16:creationId xmlns:a16="http://schemas.microsoft.com/office/drawing/2014/main" id="{7E499399-B001-7888-0CBA-F3C00F08ACA1}"/>
                  </a:ext>
                </a:extLst>
              </p:cNvPr>
              <p:cNvSpPr/>
              <p:nvPr/>
            </p:nvSpPr>
            <p:spPr>
              <a:xfrm>
                <a:off x="4807583" y="3495481"/>
                <a:ext cx="423311" cy="638175"/>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4" name="Rectangle: Rounded Corners 23">
                <a:extLst>
                  <a:ext uri="{FF2B5EF4-FFF2-40B4-BE49-F238E27FC236}">
                    <a16:creationId xmlns:a16="http://schemas.microsoft.com/office/drawing/2014/main" id="{DB837A57-B4AA-A0A7-D471-A6A79306283C}"/>
                  </a:ext>
                </a:extLst>
              </p:cNvPr>
              <p:cNvSpPr/>
              <p:nvPr/>
            </p:nvSpPr>
            <p:spPr>
              <a:xfrm>
                <a:off x="4866704" y="2333625"/>
                <a:ext cx="423311" cy="555950"/>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25" name="Rectangle: Rounded Corners 24">
              <a:extLst>
                <a:ext uri="{FF2B5EF4-FFF2-40B4-BE49-F238E27FC236}">
                  <a16:creationId xmlns:a16="http://schemas.microsoft.com/office/drawing/2014/main" id="{98ED1809-778D-AAF0-53B4-AD89F517B500}"/>
                </a:ext>
              </a:extLst>
            </p:cNvPr>
            <p:cNvSpPr/>
            <p:nvPr/>
          </p:nvSpPr>
          <p:spPr>
            <a:xfrm>
              <a:off x="5234877" y="4278579"/>
              <a:ext cx="4091700" cy="2140208"/>
            </a:xfrm>
            <a:prstGeom prst="roundRect">
              <a:avLst/>
            </a:prstGeom>
            <a:solidFill>
              <a:schemeClr val="accent4">
                <a:lumMod val="20000"/>
                <a:lumOff val="80000"/>
              </a:schemeClr>
            </a:solidFill>
            <a:ln>
              <a:no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49" name="TextBox 48">
              <a:extLst>
                <a:ext uri="{FF2B5EF4-FFF2-40B4-BE49-F238E27FC236}">
                  <a16:creationId xmlns:a16="http://schemas.microsoft.com/office/drawing/2014/main" id="{2311CCDC-0629-F34A-0773-67C28951BB15}"/>
                </a:ext>
              </a:extLst>
            </p:cNvPr>
            <p:cNvSpPr txBox="1"/>
            <p:nvPr/>
          </p:nvSpPr>
          <p:spPr>
            <a:xfrm>
              <a:off x="6435951" y="4352196"/>
              <a:ext cx="1689553" cy="338554"/>
            </a:xfrm>
            <a:prstGeom prst="rect">
              <a:avLst/>
            </a:prstGeom>
            <a:noFill/>
          </p:spPr>
          <p:txBody>
            <a:bodyPr wrap="square" rtlCol="0">
              <a:spAutoFit/>
            </a:bodyPr>
            <a:lstStyle/>
            <a:p>
              <a:pPr algn="ctr"/>
              <a:r>
                <a:rPr lang="en-US" sz="1600" b="1" dirty="0" err="1">
                  <a:solidFill>
                    <a:srgbClr val="0070C0"/>
                  </a:solidFill>
                  <a:latin typeface="Roboto" pitchFamily="2" charset="0"/>
                  <a:ea typeface="Roboto" pitchFamily="2" charset="0"/>
                </a:rPr>
                <a:t>VNeID</a:t>
              </a:r>
              <a:r>
                <a:rPr lang="en-US" sz="1600" b="1" dirty="0">
                  <a:solidFill>
                    <a:srgbClr val="0070C0"/>
                  </a:solidFill>
                  <a:latin typeface="Roboto" pitchFamily="2" charset="0"/>
                  <a:ea typeface="Roboto" pitchFamily="2" charset="0"/>
                </a:rPr>
                <a:t> (KÝ SỐ)</a:t>
              </a:r>
              <a:endParaRPr lang="vi-VN" sz="1600" b="1" dirty="0">
                <a:solidFill>
                  <a:srgbClr val="0070C0"/>
                </a:solidFill>
                <a:latin typeface="Roboto" pitchFamily="2" charset="0"/>
                <a:ea typeface="Roboto" pitchFamily="2" charset="0"/>
              </a:endParaRPr>
            </a:p>
          </p:txBody>
        </p:sp>
        <p:grpSp>
          <p:nvGrpSpPr>
            <p:cNvPr id="50" name="Group 49">
              <a:extLst>
                <a:ext uri="{FF2B5EF4-FFF2-40B4-BE49-F238E27FC236}">
                  <a16:creationId xmlns:a16="http://schemas.microsoft.com/office/drawing/2014/main" id="{52CF89DA-63A0-E554-19BF-B1832627374E}"/>
                </a:ext>
              </a:extLst>
            </p:cNvPr>
            <p:cNvGrpSpPr/>
            <p:nvPr/>
          </p:nvGrpSpPr>
          <p:grpSpPr>
            <a:xfrm>
              <a:off x="5421367" y="4659654"/>
              <a:ext cx="3779798" cy="523220"/>
              <a:chOff x="358584" y="4451605"/>
              <a:chExt cx="3779798" cy="523220"/>
            </a:xfrm>
          </p:grpSpPr>
          <p:sp>
            <p:nvSpPr>
              <p:cNvPr id="51" name="TextBox 50">
                <a:extLst>
                  <a:ext uri="{FF2B5EF4-FFF2-40B4-BE49-F238E27FC236}">
                    <a16:creationId xmlns:a16="http://schemas.microsoft.com/office/drawing/2014/main" id="{A447616D-96D1-4674-95B9-478D878CE09D}"/>
                  </a:ext>
                </a:extLst>
              </p:cNvPr>
              <p:cNvSpPr txBox="1"/>
              <p:nvPr/>
            </p:nvSpPr>
            <p:spPr>
              <a:xfrm>
                <a:off x="503877" y="4451605"/>
                <a:ext cx="3634505"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Hệ thống quản lý đào tạo/cổng dịch vụ của trường kết nối API với VNeID.</a:t>
                </a:r>
              </a:p>
            </p:txBody>
          </p:sp>
          <p:sp>
            <p:nvSpPr>
              <p:cNvPr id="52" name="Oval 51">
                <a:extLst>
                  <a:ext uri="{FF2B5EF4-FFF2-40B4-BE49-F238E27FC236}">
                    <a16:creationId xmlns:a16="http://schemas.microsoft.com/office/drawing/2014/main" id="{4DC97AF4-9628-2371-ECC8-28D1747EFA4F}"/>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53" name="Group 52">
              <a:extLst>
                <a:ext uri="{FF2B5EF4-FFF2-40B4-BE49-F238E27FC236}">
                  <a16:creationId xmlns:a16="http://schemas.microsoft.com/office/drawing/2014/main" id="{7C221DE8-8603-097E-C531-B51C5B171EF3}"/>
                </a:ext>
              </a:extLst>
            </p:cNvPr>
            <p:cNvGrpSpPr/>
            <p:nvPr/>
          </p:nvGrpSpPr>
          <p:grpSpPr>
            <a:xfrm>
              <a:off x="5421367" y="5141080"/>
              <a:ext cx="3779797" cy="523220"/>
              <a:chOff x="358584" y="4451605"/>
              <a:chExt cx="3779797" cy="523220"/>
            </a:xfrm>
          </p:grpSpPr>
          <p:sp>
            <p:nvSpPr>
              <p:cNvPr id="54" name="TextBox 53">
                <a:extLst>
                  <a:ext uri="{FF2B5EF4-FFF2-40B4-BE49-F238E27FC236}">
                    <a16:creationId xmlns:a16="http://schemas.microsoft.com/office/drawing/2014/main" id="{CF5C6656-0982-4BEE-C88D-1244480567F6}"/>
                  </a:ext>
                </a:extLst>
              </p:cNvPr>
              <p:cNvSpPr txBox="1"/>
              <p:nvPr/>
            </p:nvSpPr>
            <p:spPr>
              <a:xfrm>
                <a:off x="503876" y="4451605"/>
                <a:ext cx="3634505"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Sinh viên xác thực danh tính trên app VNeID (qua OTP, vân tay, FaceID hoặc PIN).</a:t>
                </a:r>
              </a:p>
            </p:txBody>
          </p:sp>
          <p:sp>
            <p:nvSpPr>
              <p:cNvPr id="55" name="Oval 54">
                <a:extLst>
                  <a:ext uri="{FF2B5EF4-FFF2-40B4-BE49-F238E27FC236}">
                    <a16:creationId xmlns:a16="http://schemas.microsoft.com/office/drawing/2014/main" id="{A983320F-935D-59AB-1BEB-46E058BB5CB0}"/>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56" name="Group 55">
              <a:extLst>
                <a:ext uri="{FF2B5EF4-FFF2-40B4-BE49-F238E27FC236}">
                  <a16:creationId xmlns:a16="http://schemas.microsoft.com/office/drawing/2014/main" id="{1963E293-677A-DBD4-7B75-6F8E64AB1F74}"/>
                </a:ext>
              </a:extLst>
            </p:cNvPr>
            <p:cNvGrpSpPr/>
            <p:nvPr/>
          </p:nvGrpSpPr>
          <p:grpSpPr>
            <a:xfrm>
              <a:off x="5421367" y="5730564"/>
              <a:ext cx="3779797" cy="523220"/>
              <a:chOff x="358584" y="4451605"/>
              <a:chExt cx="3779797" cy="523220"/>
            </a:xfrm>
          </p:grpSpPr>
          <p:sp>
            <p:nvSpPr>
              <p:cNvPr id="57" name="TextBox 56">
                <a:extLst>
                  <a:ext uri="{FF2B5EF4-FFF2-40B4-BE49-F238E27FC236}">
                    <a16:creationId xmlns:a16="http://schemas.microsoft.com/office/drawing/2014/main" id="{9530B348-526D-0AA2-F512-AC780990958E}"/>
                  </a:ext>
                </a:extLst>
              </p:cNvPr>
              <p:cNvSpPr txBox="1"/>
              <p:nvPr/>
            </p:nvSpPr>
            <p:spPr>
              <a:xfrm>
                <a:off x="503877" y="4451605"/>
                <a:ext cx="3634504"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Thực hiện ký số từ xa bằng chứng thư số công dân do Bộ Công an cấp</a:t>
                </a:r>
              </a:p>
            </p:txBody>
          </p:sp>
          <p:sp>
            <p:nvSpPr>
              <p:cNvPr id="58" name="Oval 57">
                <a:extLst>
                  <a:ext uri="{FF2B5EF4-FFF2-40B4-BE49-F238E27FC236}">
                    <a16:creationId xmlns:a16="http://schemas.microsoft.com/office/drawing/2014/main" id="{FCC1634F-B14A-A765-1558-7F04A5E606E1}"/>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86" name="Group 85">
            <a:extLst>
              <a:ext uri="{FF2B5EF4-FFF2-40B4-BE49-F238E27FC236}">
                <a16:creationId xmlns:a16="http://schemas.microsoft.com/office/drawing/2014/main" id="{234722FF-17DF-83A0-5D71-BE4A927B8EE3}"/>
              </a:ext>
            </a:extLst>
          </p:cNvPr>
          <p:cNvGrpSpPr/>
          <p:nvPr/>
        </p:nvGrpSpPr>
        <p:grpSpPr>
          <a:xfrm>
            <a:off x="12362121" y="378775"/>
            <a:ext cx="4341298" cy="6100449"/>
            <a:chOff x="10222576" y="318338"/>
            <a:chExt cx="4341298" cy="6100449"/>
          </a:xfrm>
        </p:grpSpPr>
        <p:pic>
          <p:nvPicPr>
            <p:cNvPr id="34" name="Picture 33" descr="A computer screen with people in it&#10;&#10;AI-generated content may be incorrect.">
              <a:extLst>
                <a:ext uri="{FF2B5EF4-FFF2-40B4-BE49-F238E27FC236}">
                  <a16:creationId xmlns:a16="http://schemas.microsoft.com/office/drawing/2014/main" id="{80F27AE0-8D26-B8C5-A3F4-BF137FF100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22576" y="318338"/>
              <a:ext cx="4341298" cy="3615488"/>
            </a:xfrm>
            <a:prstGeom prst="rect">
              <a:avLst/>
            </a:prstGeom>
          </p:spPr>
        </p:pic>
        <p:sp>
          <p:nvSpPr>
            <p:cNvPr id="35" name="Rectangle: Rounded Corners 34">
              <a:extLst>
                <a:ext uri="{FF2B5EF4-FFF2-40B4-BE49-F238E27FC236}">
                  <a16:creationId xmlns:a16="http://schemas.microsoft.com/office/drawing/2014/main" id="{569AEFA4-9ED8-5124-B4E2-C85694ADDC5F}"/>
                </a:ext>
              </a:extLst>
            </p:cNvPr>
            <p:cNvSpPr/>
            <p:nvPr/>
          </p:nvSpPr>
          <p:spPr>
            <a:xfrm>
              <a:off x="10222576" y="4277528"/>
              <a:ext cx="4341298" cy="2141259"/>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59" name="TextBox 58">
              <a:extLst>
                <a:ext uri="{FF2B5EF4-FFF2-40B4-BE49-F238E27FC236}">
                  <a16:creationId xmlns:a16="http://schemas.microsoft.com/office/drawing/2014/main" id="{08A795E7-E4AE-5FF9-1FE1-13FBC99B101E}"/>
                </a:ext>
              </a:extLst>
            </p:cNvPr>
            <p:cNvSpPr txBox="1"/>
            <p:nvPr/>
          </p:nvSpPr>
          <p:spPr>
            <a:xfrm>
              <a:off x="11197723" y="4383773"/>
              <a:ext cx="2391005" cy="338554"/>
            </a:xfrm>
            <a:prstGeom prst="rect">
              <a:avLst/>
            </a:prstGeom>
            <a:noFill/>
          </p:spPr>
          <p:txBody>
            <a:bodyPr wrap="square" rtlCol="0">
              <a:spAutoFit/>
            </a:bodyPr>
            <a:lstStyle/>
            <a:p>
              <a:pPr algn="ctr"/>
              <a:r>
                <a:rPr lang="en-US" sz="1600" b="1" dirty="0">
                  <a:solidFill>
                    <a:srgbClr val="0070C0"/>
                  </a:solidFill>
                  <a:latin typeface="Roboto" pitchFamily="2" charset="0"/>
                  <a:ea typeface="Roboto" pitchFamily="2" charset="0"/>
                </a:rPr>
                <a:t>HỆ THỐNG TRƯỜNG</a:t>
              </a:r>
              <a:endParaRPr lang="vi-VN" sz="1600" b="1" dirty="0">
                <a:solidFill>
                  <a:srgbClr val="0070C0"/>
                </a:solidFill>
                <a:latin typeface="Roboto" pitchFamily="2" charset="0"/>
                <a:ea typeface="Roboto" pitchFamily="2" charset="0"/>
              </a:endParaRPr>
            </a:p>
          </p:txBody>
        </p:sp>
        <p:grpSp>
          <p:nvGrpSpPr>
            <p:cNvPr id="65" name="Group 64">
              <a:extLst>
                <a:ext uri="{FF2B5EF4-FFF2-40B4-BE49-F238E27FC236}">
                  <a16:creationId xmlns:a16="http://schemas.microsoft.com/office/drawing/2014/main" id="{F99FBD59-782B-A2B3-021C-144BE01FCD00}"/>
                </a:ext>
              </a:extLst>
            </p:cNvPr>
            <p:cNvGrpSpPr/>
            <p:nvPr/>
          </p:nvGrpSpPr>
          <p:grpSpPr>
            <a:xfrm>
              <a:off x="10503326" y="4733781"/>
              <a:ext cx="3779798" cy="307777"/>
              <a:chOff x="358584" y="4451605"/>
              <a:chExt cx="3779798" cy="307777"/>
            </a:xfrm>
          </p:grpSpPr>
          <p:sp>
            <p:nvSpPr>
              <p:cNvPr id="66" name="TextBox 65">
                <a:extLst>
                  <a:ext uri="{FF2B5EF4-FFF2-40B4-BE49-F238E27FC236}">
                    <a16:creationId xmlns:a16="http://schemas.microsoft.com/office/drawing/2014/main" id="{986BC32D-A959-B89A-BE03-5651E210C59C}"/>
                  </a:ext>
                </a:extLst>
              </p:cNvPr>
              <p:cNvSpPr txBox="1"/>
              <p:nvPr/>
            </p:nvSpPr>
            <p:spPr>
              <a:xfrm>
                <a:off x="503877" y="4451605"/>
                <a:ext cx="3634505" cy="307777"/>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Nhận lại văn bản đã được ký số.</a:t>
                </a:r>
              </a:p>
            </p:txBody>
          </p:sp>
          <p:sp>
            <p:nvSpPr>
              <p:cNvPr id="67" name="Oval 66">
                <a:extLst>
                  <a:ext uri="{FF2B5EF4-FFF2-40B4-BE49-F238E27FC236}">
                    <a16:creationId xmlns:a16="http://schemas.microsoft.com/office/drawing/2014/main" id="{A9058A3E-A40C-D373-2137-088ABEAD619A}"/>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68" name="Group 67">
              <a:extLst>
                <a:ext uri="{FF2B5EF4-FFF2-40B4-BE49-F238E27FC236}">
                  <a16:creationId xmlns:a16="http://schemas.microsoft.com/office/drawing/2014/main" id="{7892B00E-C8A2-58D4-5294-1AE54BA739A4}"/>
                </a:ext>
              </a:extLst>
            </p:cNvPr>
            <p:cNvGrpSpPr/>
            <p:nvPr/>
          </p:nvGrpSpPr>
          <p:grpSpPr>
            <a:xfrm>
              <a:off x="10503326" y="5097191"/>
              <a:ext cx="3779798" cy="307777"/>
              <a:chOff x="358584" y="4451605"/>
              <a:chExt cx="3779798" cy="307777"/>
            </a:xfrm>
          </p:grpSpPr>
          <p:sp>
            <p:nvSpPr>
              <p:cNvPr id="69" name="TextBox 68">
                <a:extLst>
                  <a:ext uri="{FF2B5EF4-FFF2-40B4-BE49-F238E27FC236}">
                    <a16:creationId xmlns:a16="http://schemas.microsoft.com/office/drawing/2014/main" id="{4BF484B9-D4B8-83B7-01FA-86EFACE2062B}"/>
                  </a:ext>
                </a:extLst>
              </p:cNvPr>
              <p:cNvSpPr txBox="1"/>
              <p:nvPr/>
            </p:nvSpPr>
            <p:spPr>
              <a:xfrm>
                <a:off x="503877" y="4451605"/>
                <a:ext cx="3634505" cy="307777"/>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Lưu trữ trong cơ sở dữ liệu của trường.</a:t>
                </a:r>
              </a:p>
            </p:txBody>
          </p:sp>
          <p:sp>
            <p:nvSpPr>
              <p:cNvPr id="70" name="Oval 69">
                <a:extLst>
                  <a:ext uri="{FF2B5EF4-FFF2-40B4-BE49-F238E27FC236}">
                    <a16:creationId xmlns:a16="http://schemas.microsoft.com/office/drawing/2014/main" id="{95B035CD-510A-EE73-3660-430ACC415ADB}"/>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71" name="Group 70">
              <a:extLst>
                <a:ext uri="{FF2B5EF4-FFF2-40B4-BE49-F238E27FC236}">
                  <a16:creationId xmlns:a16="http://schemas.microsoft.com/office/drawing/2014/main" id="{3F4C4905-F6FE-B34D-93BC-6202131E2DFD}"/>
                </a:ext>
              </a:extLst>
            </p:cNvPr>
            <p:cNvGrpSpPr/>
            <p:nvPr/>
          </p:nvGrpSpPr>
          <p:grpSpPr>
            <a:xfrm>
              <a:off x="10503326" y="5460600"/>
              <a:ext cx="3779798" cy="523220"/>
              <a:chOff x="358584" y="4451605"/>
              <a:chExt cx="3779798" cy="523220"/>
            </a:xfrm>
          </p:grpSpPr>
          <p:sp>
            <p:nvSpPr>
              <p:cNvPr id="72" name="TextBox 71">
                <a:extLst>
                  <a:ext uri="{FF2B5EF4-FFF2-40B4-BE49-F238E27FC236}">
                    <a16:creationId xmlns:a16="http://schemas.microsoft.com/office/drawing/2014/main" id="{6964B486-5A3B-F60F-C047-0CF107EA16E4}"/>
                  </a:ext>
                </a:extLst>
              </p:cNvPr>
              <p:cNvSpPr txBox="1"/>
              <p:nvPr/>
            </p:nvSpPr>
            <p:spPr>
              <a:xfrm>
                <a:off x="503877" y="4451605"/>
                <a:ext cx="3634505"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Cho phép kiểm tra tính hợp lệ của chữ ký số bất kỳ lúc nào.</a:t>
                </a:r>
              </a:p>
            </p:txBody>
          </p:sp>
          <p:sp>
            <p:nvSpPr>
              <p:cNvPr id="73" name="Oval 72">
                <a:extLst>
                  <a:ext uri="{FF2B5EF4-FFF2-40B4-BE49-F238E27FC236}">
                    <a16:creationId xmlns:a16="http://schemas.microsoft.com/office/drawing/2014/main" id="{63AE3611-1F37-1882-DCEF-8EFA8555D9C3}"/>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87" name="Group 86">
            <a:extLst>
              <a:ext uri="{FF2B5EF4-FFF2-40B4-BE49-F238E27FC236}">
                <a16:creationId xmlns:a16="http://schemas.microsoft.com/office/drawing/2014/main" id="{5AA7E282-C84E-D5E2-438C-161849B7D1FD}"/>
              </a:ext>
            </a:extLst>
          </p:cNvPr>
          <p:cNvGrpSpPr/>
          <p:nvPr/>
        </p:nvGrpSpPr>
        <p:grpSpPr>
          <a:xfrm>
            <a:off x="16923492" y="1106102"/>
            <a:ext cx="4142105" cy="5384587"/>
            <a:chOff x="15258271" y="1368639"/>
            <a:chExt cx="4142105" cy="5384587"/>
          </a:xfrm>
        </p:grpSpPr>
        <p:pic>
          <p:nvPicPr>
            <p:cNvPr id="38" name="Picture 37" descr="A close-up of people holding a pen and paper&#10;&#10;AI-generated content may be incorrect.">
              <a:extLst>
                <a:ext uri="{FF2B5EF4-FFF2-40B4-BE49-F238E27FC236}">
                  <a16:creationId xmlns:a16="http://schemas.microsoft.com/office/drawing/2014/main" id="{B442EB4E-A64E-6203-E41C-8375E800368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258271" y="1368639"/>
              <a:ext cx="3891258" cy="2364645"/>
            </a:xfrm>
            <a:prstGeom prst="roundRect">
              <a:avLst/>
            </a:prstGeom>
          </p:spPr>
        </p:pic>
        <p:sp>
          <p:nvSpPr>
            <p:cNvPr id="41" name="Rectangle: Rounded Corners 40">
              <a:extLst>
                <a:ext uri="{FF2B5EF4-FFF2-40B4-BE49-F238E27FC236}">
                  <a16:creationId xmlns:a16="http://schemas.microsoft.com/office/drawing/2014/main" id="{3300A8EE-F1E7-1797-57AE-AA0DF12725DB}"/>
                </a:ext>
              </a:extLst>
            </p:cNvPr>
            <p:cNvSpPr/>
            <p:nvPr/>
          </p:nvSpPr>
          <p:spPr>
            <a:xfrm>
              <a:off x="15258271" y="3933826"/>
              <a:ext cx="4142105" cy="2819400"/>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76" name="TextBox 75">
              <a:extLst>
                <a:ext uri="{FF2B5EF4-FFF2-40B4-BE49-F238E27FC236}">
                  <a16:creationId xmlns:a16="http://schemas.microsoft.com/office/drawing/2014/main" id="{2EFD4FDF-A759-615F-3263-A46166DCB67A}"/>
                </a:ext>
              </a:extLst>
            </p:cNvPr>
            <p:cNvSpPr txBox="1"/>
            <p:nvPr/>
          </p:nvSpPr>
          <p:spPr>
            <a:xfrm>
              <a:off x="16133821" y="4036775"/>
              <a:ext cx="2391005" cy="338554"/>
            </a:xfrm>
            <a:prstGeom prst="rect">
              <a:avLst/>
            </a:prstGeom>
            <a:noFill/>
          </p:spPr>
          <p:txBody>
            <a:bodyPr wrap="square" rtlCol="0">
              <a:spAutoFit/>
            </a:bodyPr>
            <a:lstStyle/>
            <a:p>
              <a:pPr algn="ctr"/>
              <a:r>
                <a:rPr lang="en-US" sz="1600" b="1" dirty="0">
                  <a:solidFill>
                    <a:srgbClr val="0070C0"/>
                  </a:solidFill>
                  <a:latin typeface="Roboto" pitchFamily="2" charset="0"/>
                  <a:ea typeface="Roboto" pitchFamily="2" charset="0"/>
                </a:rPr>
                <a:t>VĂN BẢN HỢP PHÁP</a:t>
              </a:r>
              <a:endParaRPr lang="vi-VN" sz="1600" b="1" dirty="0">
                <a:solidFill>
                  <a:srgbClr val="0070C0"/>
                </a:solidFill>
                <a:latin typeface="Roboto" pitchFamily="2" charset="0"/>
                <a:ea typeface="Roboto" pitchFamily="2" charset="0"/>
              </a:endParaRPr>
            </a:p>
          </p:txBody>
        </p:sp>
        <p:grpSp>
          <p:nvGrpSpPr>
            <p:cNvPr id="77" name="Group 76">
              <a:extLst>
                <a:ext uri="{FF2B5EF4-FFF2-40B4-BE49-F238E27FC236}">
                  <a16:creationId xmlns:a16="http://schemas.microsoft.com/office/drawing/2014/main" id="{B945BCC0-4ED6-34A6-8A51-2307B8E37DC4}"/>
                </a:ext>
              </a:extLst>
            </p:cNvPr>
            <p:cNvGrpSpPr/>
            <p:nvPr/>
          </p:nvGrpSpPr>
          <p:grpSpPr>
            <a:xfrm>
              <a:off x="15491883" y="4420025"/>
              <a:ext cx="3720529" cy="738664"/>
              <a:chOff x="358584" y="4451605"/>
              <a:chExt cx="3181563" cy="738664"/>
            </a:xfrm>
          </p:grpSpPr>
          <p:sp>
            <p:nvSpPr>
              <p:cNvPr id="78" name="TextBox 77">
                <a:extLst>
                  <a:ext uri="{FF2B5EF4-FFF2-40B4-BE49-F238E27FC236}">
                    <a16:creationId xmlns:a16="http://schemas.microsoft.com/office/drawing/2014/main" id="{EC013023-5DC0-B529-6332-2D0ACC21BDC1}"/>
                  </a:ext>
                </a:extLst>
              </p:cNvPr>
              <p:cNvSpPr txBox="1"/>
              <p:nvPr/>
            </p:nvSpPr>
            <p:spPr>
              <a:xfrm>
                <a:off x="503877" y="4451605"/>
                <a:ext cx="3036270" cy="738664"/>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Văn bản điện tử (đơn, hợp đồng, bảng điểm, giấy xác nhận…) được gắn chữ ký số cá nhân của sinh viên.</a:t>
                </a:r>
              </a:p>
            </p:txBody>
          </p:sp>
          <p:sp>
            <p:nvSpPr>
              <p:cNvPr id="79" name="Oval 78">
                <a:extLst>
                  <a:ext uri="{FF2B5EF4-FFF2-40B4-BE49-F238E27FC236}">
                    <a16:creationId xmlns:a16="http://schemas.microsoft.com/office/drawing/2014/main" id="{307885EB-E399-E4FD-4C84-E6C2B8F8514B}"/>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80" name="Group 79">
              <a:extLst>
                <a:ext uri="{FF2B5EF4-FFF2-40B4-BE49-F238E27FC236}">
                  <a16:creationId xmlns:a16="http://schemas.microsoft.com/office/drawing/2014/main" id="{A0D0D0D9-8FBF-0E52-EC5B-0C56ABA81575}"/>
                </a:ext>
              </a:extLst>
            </p:cNvPr>
            <p:cNvGrpSpPr/>
            <p:nvPr/>
          </p:nvGrpSpPr>
          <p:grpSpPr>
            <a:xfrm>
              <a:off x="15491883" y="5158689"/>
              <a:ext cx="3822768" cy="738664"/>
              <a:chOff x="358584" y="4451605"/>
              <a:chExt cx="3181563" cy="738664"/>
            </a:xfrm>
          </p:grpSpPr>
          <p:sp>
            <p:nvSpPr>
              <p:cNvPr id="81" name="TextBox 80">
                <a:extLst>
                  <a:ext uri="{FF2B5EF4-FFF2-40B4-BE49-F238E27FC236}">
                    <a16:creationId xmlns:a16="http://schemas.microsoft.com/office/drawing/2014/main" id="{4DFD8BBC-4265-FCE6-E005-22A7EB8830BF}"/>
                  </a:ext>
                </a:extLst>
              </p:cNvPr>
              <p:cNvSpPr txBox="1"/>
              <p:nvPr/>
            </p:nvSpPr>
            <p:spPr>
              <a:xfrm>
                <a:off x="503877" y="4451605"/>
                <a:ext cx="3036270" cy="738664"/>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Có giá trị pháp lý tương đương văn bản giấy có chữ ký tay và con dấu theo Luật Giao dịch điện tử 2023.</a:t>
                </a:r>
              </a:p>
            </p:txBody>
          </p:sp>
          <p:sp>
            <p:nvSpPr>
              <p:cNvPr id="82" name="Oval 81">
                <a:extLst>
                  <a:ext uri="{FF2B5EF4-FFF2-40B4-BE49-F238E27FC236}">
                    <a16:creationId xmlns:a16="http://schemas.microsoft.com/office/drawing/2014/main" id="{63EFA9F9-9670-A96B-1BC7-984A810D708E}"/>
                  </a:ext>
                </a:extLst>
              </p:cNvPr>
              <p:cNvSpPr/>
              <p:nvPr/>
            </p:nvSpPr>
            <p:spPr>
              <a:xfrm>
                <a:off x="358584" y="4585295"/>
                <a:ext cx="59923"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83" name="Group 82">
              <a:extLst>
                <a:ext uri="{FF2B5EF4-FFF2-40B4-BE49-F238E27FC236}">
                  <a16:creationId xmlns:a16="http://schemas.microsoft.com/office/drawing/2014/main" id="{38476B18-3261-4CBD-09ED-A9934349C8DC}"/>
                </a:ext>
              </a:extLst>
            </p:cNvPr>
            <p:cNvGrpSpPr/>
            <p:nvPr/>
          </p:nvGrpSpPr>
          <p:grpSpPr>
            <a:xfrm>
              <a:off x="15491883" y="5875612"/>
              <a:ext cx="3822768" cy="738664"/>
              <a:chOff x="358584" y="4451605"/>
              <a:chExt cx="3181563" cy="738664"/>
            </a:xfrm>
          </p:grpSpPr>
          <p:sp>
            <p:nvSpPr>
              <p:cNvPr id="84" name="TextBox 83">
                <a:extLst>
                  <a:ext uri="{FF2B5EF4-FFF2-40B4-BE49-F238E27FC236}">
                    <a16:creationId xmlns:a16="http://schemas.microsoft.com/office/drawing/2014/main" id="{B63AC284-CBA2-DFDC-7F7C-A029DE58E3D1}"/>
                  </a:ext>
                </a:extLst>
              </p:cNvPr>
              <p:cNvSpPr txBox="1"/>
              <p:nvPr/>
            </p:nvSpPr>
            <p:spPr>
              <a:xfrm>
                <a:off x="503877" y="4451605"/>
                <a:ext cx="3036270" cy="738664"/>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Văn bản có thể gửi ra bên ngoài (doanh nghiệp, ngân hàng, cơ quan nhà nước) và được chấp nhận hợp lệ</a:t>
                </a:r>
              </a:p>
            </p:txBody>
          </p:sp>
          <p:sp>
            <p:nvSpPr>
              <p:cNvPr id="85" name="Oval 84">
                <a:extLst>
                  <a:ext uri="{FF2B5EF4-FFF2-40B4-BE49-F238E27FC236}">
                    <a16:creationId xmlns:a16="http://schemas.microsoft.com/office/drawing/2014/main" id="{21A5E06F-CA4A-CB70-6F90-5FB22D95F9F8}"/>
                  </a:ext>
                </a:extLst>
              </p:cNvPr>
              <p:cNvSpPr/>
              <p:nvPr/>
            </p:nvSpPr>
            <p:spPr>
              <a:xfrm>
                <a:off x="358584" y="4585295"/>
                <a:ext cx="59923"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spTree>
    <p:extLst>
      <p:ext uri="{BB962C8B-B14F-4D97-AF65-F5344CB8AC3E}">
        <p14:creationId xmlns:p14="http://schemas.microsoft.com/office/powerpoint/2010/main" val="230668835"/>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86000"/>
          </a:schemeClr>
        </a:solidFill>
        <a:effectLst/>
      </p:bgPr>
    </p:bg>
    <p:spTree>
      <p:nvGrpSpPr>
        <p:cNvPr id="1" name="">
          <a:extLst>
            <a:ext uri="{FF2B5EF4-FFF2-40B4-BE49-F238E27FC236}">
              <a16:creationId xmlns:a16="http://schemas.microsoft.com/office/drawing/2014/main" id="{70666D22-533D-1A1B-DF58-E60EB8815447}"/>
            </a:ext>
          </a:extLst>
        </p:cNvPr>
        <p:cNvGrpSpPr/>
        <p:nvPr/>
      </p:nvGrpSpPr>
      <p:grpSpPr>
        <a:xfrm>
          <a:off x="0" y="0"/>
          <a:ext cx="0" cy="0"/>
          <a:chOff x="0" y="0"/>
          <a:chExt cx="0" cy="0"/>
        </a:xfrm>
      </p:grpSpPr>
      <p:sp>
        <p:nvSpPr>
          <p:cNvPr id="4" name="Freeform: Shape 3">
            <a:extLst>
              <a:ext uri="{FF2B5EF4-FFF2-40B4-BE49-F238E27FC236}">
                <a16:creationId xmlns:a16="http://schemas.microsoft.com/office/drawing/2014/main" id="{B6A49962-A56F-8B02-7CC2-6D78FE9D8714}"/>
              </a:ext>
            </a:extLst>
          </p:cNvPr>
          <p:cNvSpPr/>
          <p:nvPr/>
        </p:nvSpPr>
        <p:spPr>
          <a:xfrm rot="16200000">
            <a:off x="5090346" y="-5110940"/>
            <a:ext cx="1992264" cy="12172956"/>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 name="connsiteX0" fmla="*/ 4255468 w 4255468"/>
              <a:gd name="connsiteY0" fmla="*/ 0 h 8063346"/>
              <a:gd name="connsiteX1" fmla="*/ 4255468 w 4255468"/>
              <a:gd name="connsiteY1" fmla="*/ 8063346 h 8063346"/>
              <a:gd name="connsiteX2" fmla="*/ 1 w 4255468"/>
              <a:gd name="connsiteY2" fmla="*/ 5127786 h 8063346"/>
              <a:gd name="connsiteX3" fmla="*/ 4255468 w 4255468"/>
              <a:gd name="connsiteY3" fmla="*/ 0 h 8063346"/>
              <a:gd name="connsiteX0" fmla="*/ 4704273 w 4704273"/>
              <a:gd name="connsiteY0" fmla="*/ 0 h 8063346"/>
              <a:gd name="connsiteX1" fmla="*/ 4704273 w 4704273"/>
              <a:gd name="connsiteY1" fmla="*/ 8063346 h 8063346"/>
              <a:gd name="connsiteX2" fmla="*/ 448806 w 4704273"/>
              <a:gd name="connsiteY2" fmla="*/ 5127786 h 8063346"/>
              <a:gd name="connsiteX3" fmla="*/ 4704273 w 4704273"/>
              <a:gd name="connsiteY3" fmla="*/ 0 h 8063346"/>
              <a:gd name="connsiteX0" fmla="*/ 4255466 w 4255466"/>
              <a:gd name="connsiteY0" fmla="*/ 0 h 8050749"/>
              <a:gd name="connsiteX1" fmla="*/ 4255467 w 4255466"/>
              <a:gd name="connsiteY1" fmla="*/ 8050749 h 8050749"/>
              <a:gd name="connsiteX2" fmla="*/ -1 w 4255466"/>
              <a:gd name="connsiteY2" fmla="*/ 5127786 h 8050749"/>
              <a:gd name="connsiteX3" fmla="*/ 4255466 w 4255466"/>
              <a:gd name="connsiteY3" fmla="*/ 0 h 8050749"/>
              <a:gd name="connsiteX0" fmla="*/ 4255466 w 4255466"/>
              <a:gd name="connsiteY0" fmla="*/ 0 h 8050749"/>
              <a:gd name="connsiteX1" fmla="*/ 4255467 w 4255466"/>
              <a:gd name="connsiteY1" fmla="*/ 8050749 h 8050749"/>
              <a:gd name="connsiteX2" fmla="*/ -1 w 4255466"/>
              <a:gd name="connsiteY2" fmla="*/ 5127786 h 8050749"/>
              <a:gd name="connsiteX3" fmla="*/ 4255466 w 4255466"/>
              <a:gd name="connsiteY3" fmla="*/ 0 h 8050749"/>
            </a:gdLst>
            <a:ahLst/>
            <a:cxnLst>
              <a:cxn ang="0">
                <a:pos x="connsiteX0" y="connsiteY0"/>
              </a:cxn>
              <a:cxn ang="0">
                <a:pos x="connsiteX1" y="connsiteY1"/>
              </a:cxn>
              <a:cxn ang="0">
                <a:pos x="connsiteX2" y="connsiteY2"/>
              </a:cxn>
              <a:cxn ang="0">
                <a:pos x="connsiteX3" y="connsiteY3"/>
              </a:cxn>
            </a:cxnLst>
            <a:rect l="l" t="t" r="r" b="b"/>
            <a:pathLst>
              <a:path w="4255466" h="8050749">
                <a:moveTo>
                  <a:pt x="4255466" y="0"/>
                </a:moveTo>
                <a:cubicBezTo>
                  <a:pt x="4255466" y="2683583"/>
                  <a:pt x="4255467" y="5367166"/>
                  <a:pt x="4255467" y="8050749"/>
                </a:cubicBezTo>
                <a:cubicBezTo>
                  <a:pt x="1947453" y="7918460"/>
                  <a:pt x="-1" y="6469577"/>
                  <a:pt x="-1" y="5127786"/>
                </a:cubicBezTo>
                <a:cubicBezTo>
                  <a:pt x="-1" y="3785995"/>
                  <a:pt x="2028834" y="0"/>
                  <a:pt x="4255466" y="0"/>
                </a:cubicBezTo>
                <a:close/>
              </a:path>
            </a:pathLst>
          </a:cu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grpSp>
        <p:nvGrpSpPr>
          <p:cNvPr id="75" name="Group 74">
            <a:extLst>
              <a:ext uri="{FF2B5EF4-FFF2-40B4-BE49-F238E27FC236}">
                <a16:creationId xmlns:a16="http://schemas.microsoft.com/office/drawing/2014/main" id="{82ECBAED-377A-ACCD-7BD1-35D980B3192C}"/>
              </a:ext>
            </a:extLst>
          </p:cNvPr>
          <p:cNvGrpSpPr/>
          <p:nvPr/>
        </p:nvGrpSpPr>
        <p:grpSpPr>
          <a:xfrm>
            <a:off x="603930" y="151790"/>
            <a:ext cx="4369138" cy="6418787"/>
            <a:chOff x="5096158" y="0"/>
            <a:chExt cx="4369138" cy="6418787"/>
          </a:xfrm>
        </p:grpSpPr>
        <p:grpSp>
          <p:nvGrpSpPr>
            <p:cNvPr id="88" name="Group 87">
              <a:extLst>
                <a:ext uri="{FF2B5EF4-FFF2-40B4-BE49-F238E27FC236}">
                  <a16:creationId xmlns:a16="http://schemas.microsoft.com/office/drawing/2014/main" id="{4EAF29A4-7F99-592B-B2A8-8E60663FDAAF}"/>
                </a:ext>
              </a:extLst>
            </p:cNvPr>
            <p:cNvGrpSpPr/>
            <p:nvPr/>
          </p:nvGrpSpPr>
          <p:grpSpPr>
            <a:xfrm>
              <a:off x="5096158" y="0"/>
              <a:ext cx="4369138" cy="4200691"/>
              <a:chOff x="3391197" y="876300"/>
              <a:chExt cx="4369138" cy="4200691"/>
            </a:xfrm>
          </p:grpSpPr>
          <p:grpSp>
            <p:nvGrpSpPr>
              <p:cNvPr id="100" name="Group 99">
                <a:extLst>
                  <a:ext uri="{FF2B5EF4-FFF2-40B4-BE49-F238E27FC236}">
                    <a16:creationId xmlns:a16="http://schemas.microsoft.com/office/drawing/2014/main" id="{C5DC2B61-A9B0-AAF0-0CAF-25113CEFC385}"/>
                  </a:ext>
                </a:extLst>
              </p:cNvPr>
              <p:cNvGrpSpPr/>
              <p:nvPr/>
            </p:nvGrpSpPr>
            <p:grpSpPr>
              <a:xfrm>
                <a:off x="3391197" y="876300"/>
                <a:ext cx="4369138" cy="4200691"/>
                <a:chOff x="3865779" y="781050"/>
                <a:chExt cx="4369138" cy="4200691"/>
              </a:xfrm>
            </p:grpSpPr>
            <p:grpSp>
              <p:nvGrpSpPr>
                <p:cNvPr id="103" name="Group 102">
                  <a:extLst>
                    <a:ext uri="{FF2B5EF4-FFF2-40B4-BE49-F238E27FC236}">
                      <a16:creationId xmlns:a16="http://schemas.microsoft.com/office/drawing/2014/main" id="{98BDF1AA-8838-70E6-E4EB-6D94F469B094}"/>
                    </a:ext>
                  </a:extLst>
                </p:cNvPr>
                <p:cNvGrpSpPr/>
                <p:nvPr/>
              </p:nvGrpSpPr>
              <p:grpSpPr>
                <a:xfrm>
                  <a:off x="4282040" y="1067733"/>
                  <a:ext cx="2000252" cy="3914008"/>
                  <a:chOff x="5509261" y="2072639"/>
                  <a:chExt cx="1409700" cy="2758441"/>
                </a:xfrm>
              </p:grpSpPr>
              <p:pic>
                <p:nvPicPr>
                  <p:cNvPr id="108" name="Picture 107" descr="A black cell phone with purple trim&#10;&#10;AI-generated content may be incorrect.">
                    <a:extLst>
                      <a:ext uri="{FF2B5EF4-FFF2-40B4-BE49-F238E27FC236}">
                        <a16:creationId xmlns:a16="http://schemas.microsoft.com/office/drawing/2014/main" id="{1C47796B-5521-A009-E4FC-E0702F9929E1}"/>
                      </a:ext>
                    </a:extLst>
                  </p:cNvPr>
                  <p:cNvPicPr>
                    <a:picLocks noChangeAspect="1"/>
                  </p:cNvPicPr>
                  <p:nvPr/>
                </p:nvPicPr>
                <p:blipFill>
                  <a:blip r:embed="rId2">
                    <a:extLst>
                      <a:ext uri="{28A0092B-C50C-407E-A947-70E740481C1C}">
                        <a14:useLocalDpi xmlns:a14="http://schemas.microsoft.com/office/drawing/2010/main" val="0"/>
                      </a:ext>
                    </a:extLst>
                  </a:blip>
                  <a:srcRect l="27585" t="5657" r="27156" b="5780"/>
                  <a:stretch>
                    <a:fillRect/>
                  </a:stretch>
                </p:blipFill>
                <p:spPr>
                  <a:xfrm>
                    <a:off x="5509261" y="2072639"/>
                    <a:ext cx="1409700" cy="2758441"/>
                  </a:xfrm>
                  <a:prstGeom prst="rect">
                    <a:avLst/>
                  </a:prstGeom>
                </p:spPr>
              </p:pic>
              <p:pic>
                <p:nvPicPr>
                  <p:cNvPr id="109" name="Picture 108">
                    <a:extLst>
                      <a:ext uri="{FF2B5EF4-FFF2-40B4-BE49-F238E27FC236}">
                        <a16:creationId xmlns:a16="http://schemas.microsoft.com/office/drawing/2014/main" id="{641F6595-D519-1A93-C296-8C8A4067C0C3}"/>
                      </a:ext>
                    </a:extLst>
                  </p:cNvPr>
                  <p:cNvPicPr>
                    <a:picLocks noChangeAspect="1"/>
                  </p:cNvPicPr>
                  <p:nvPr/>
                </p:nvPicPr>
                <p:blipFill>
                  <a:blip r:embed="rId3">
                    <a:extLst>
                      <a:ext uri="{28A0092B-C50C-407E-A947-70E740481C1C}">
                        <a14:useLocalDpi xmlns:a14="http://schemas.microsoft.com/office/drawing/2010/main" val="0"/>
                      </a:ext>
                    </a:extLst>
                  </a:blip>
                  <a:srcRect t="1218" b="1218"/>
                  <a:stretch/>
                </p:blipFill>
                <p:spPr>
                  <a:xfrm>
                    <a:off x="5600578" y="2148840"/>
                    <a:ext cx="1227065" cy="2590800"/>
                  </a:xfrm>
                  <a:prstGeom prst="roundRect">
                    <a:avLst>
                      <a:gd name="adj" fmla="val 14496"/>
                    </a:avLst>
                  </a:prstGeom>
                </p:spPr>
              </p:pic>
            </p:grpSp>
            <p:grpSp>
              <p:nvGrpSpPr>
                <p:cNvPr id="104" name="Group 103">
                  <a:extLst>
                    <a:ext uri="{FF2B5EF4-FFF2-40B4-BE49-F238E27FC236}">
                      <a16:creationId xmlns:a16="http://schemas.microsoft.com/office/drawing/2014/main" id="{B484EE0F-FF0C-A824-97AB-684E8B334E8B}"/>
                    </a:ext>
                  </a:extLst>
                </p:cNvPr>
                <p:cNvGrpSpPr/>
                <p:nvPr/>
              </p:nvGrpSpPr>
              <p:grpSpPr>
                <a:xfrm>
                  <a:off x="6234665" y="1067733"/>
                  <a:ext cx="2000252" cy="3914008"/>
                  <a:chOff x="5509261" y="2072639"/>
                  <a:chExt cx="1409700" cy="2758441"/>
                </a:xfrm>
                <a:scene3d>
                  <a:camera prst="orthographicFront">
                    <a:rot lat="0" lon="0" rev="0"/>
                  </a:camera>
                  <a:lightRig rig="threePt" dir="t">
                    <a:rot lat="0" lon="0" rev="0"/>
                  </a:lightRig>
                </a:scene3d>
              </p:grpSpPr>
              <p:pic>
                <p:nvPicPr>
                  <p:cNvPr id="106" name="Picture 105" descr="A black cell phone with purple trim&#10;&#10;AI-generated content may be incorrect.">
                    <a:extLst>
                      <a:ext uri="{FF2B5EF4-FFF2-40B4-BE49-F238E27FC236}">
                        <a16:creationId xmlns:a16="http://schemas.microsoft.com/office/drawing/2014/main" id="{965F64F9-0614-DDFB-1F69-6F44E90045F8}"/>
                      </a:ext>
                    </a:extLst>
                  </p:cNvPr>
                  <p:cNvPicPr>
                    <a:picLocks noChangeAspect="1"/>
                  </p:cNvPicPr>
                  <p:nvPr/>
                </p:nvPicPr>
                <p:blipFill>
                  <a:blip r:embed="rId2">
                    <a:extLst>
                      <a:ext uri="{28A0092B-C50C-407E-A947-70E740481C1C}">
                        <a14:useLocalDpi xmlns:a14="http://schemas.microsoft.com/office/drawing/2010/main" val="0"/>
                      </a:ext>
                    </a:extLst>
                  </a:blip>
                  <a:srcRect l="27585" t="5657" r="27156" b="5780"/>
                  <a:stretch>
                    <a:fillRect/>
                  </a:stretch>
                </p:blipFill>
                <p:spPr>
                  <a:xfrm>
                    <a:off x="5509261" y="2072639"/>
                    <a:ext cx="1409700" cy="2758441"/>
                  </a:xfrm>
                  <a:prstGeom prst="rect">
                    <a:avLst/>
                  </a:prstGeom>
                  <a:sp3d>
                    <a:bevelT w="0" h="6350"/>
                  </a:sp3d>
                </p:spPr>
              </p:pic>
              <p:pic>
                <p:nvPicPr>
                  <p:cNvPr id="107" name="Picture 106">
                    <a:extLst>
                      <a:ext uri="{FF2B5EF4-FFF2-40B4-BE49-F238E27FC236}">
                        <a16:creationId xmlns:a16="http://schemas.microsoft.com/office/drawing/2014/main" id="{94B18AB3-B0FE-3D38-CAAE-82BF11D1B492}"/>
                      </a:ext>
                    </a:extLst>
                  </p:cNvPr>
                  <p:cNvPicPr>
                    <a:picLocks noChangeAspect="1"/>
                  </p:cNvPicPr>
                  <p:nvPr/>
                </p:nvPicPr>
                <p:blipFill>
                  <a:blip r:embed="rId4">
                    <a:extLst>
                      <a:ext uri="{28A0092B-C50C-407E-A947-70E740481C1C}">
                        <a14:useLocalDpi xmlns:a14="http://schemas.microsoft.com/office/drawing/2010/main" val="0"/>
                      </a:ext>
                    </a:extLst>
                  </a:blip>
                  <a:srcRect t="1218" b="1218"/>
                  <a:stretch/>
                </p:blipFill>
                <p:spPr>
                  <a:xfrm>
                    <a:off x="5600578" y="2148840"/>
                    <a:ext cx="1227065" cy="2590800"/>
                  </a:xfrm>
                  <a:prstGeom prst="roundRect">
                    <a:avLst>
                      <a:gd name="adj" fmla="val 14496"/>
                    </a:avLst>
                  </a:prstGeom>
                  <a:sp3d>
                    <a:bevelT w="0" h="6350"/>
                  </a:sp3d>
                </p:spPr>
              </p:pic>
            </p:grpSp>
            <p:pic>
              <p:nvPicPr>
                <p:cNvPr id="105" name="Picture 104" descr="A logo with a star and a red shield&#10;&#10;AI-generated content may be incorrect.">
                  <a:extLst>
                    <a:ext uri="{FF2B5EF4-FFF2-40B4-BE49-F238E27FC236}">
                      <a16:creationId xmlns:a16="http://schemas.microsoft.com/office/drawing/2014/main" id="{5A9EE587-4137-9A26-47E0-5C08C3DAFEA1}"/>
                    </a:ext>
                  </a:extLst>
                </p:cNvPr>
                <p:cNvPicPr>
                  <a:picLocks noChangeAspect="1"/>
                </p:cNvPicPr>
                <p:nvPr/>
              </p:nvPicPr>
              <p:blipFill>
                <a:blip r:embed="rId5">
                  <a:extLst>
                    <a:ext uri="{28A0092B-C50C-407E-A947-70E740481C1C}">
                      <a14:useLocalDpi xmlns:a14="http://schemas.microsoft.com/office/drawing/2010/main" val="0"/>
                    </a:ext>
                  </a:extLst>
                </a:blip>
                <a:srcRect l="24167" r="23000"/>
                <a:stretch>
                  <a:fillRect/>
                </a:stretch>
              </p:blipFill>
              <p:spPr>
                <a:xfrm>
                  <a:off x="3865779" y="781050"/>
                  <a:ext cx="982032" cy="929368"/>
                </a:xfrm>
                <a:prstGeom prst="rect">
                  <a:avLst/>
                </a:prstGeom>
              </p:spPr>
            </p:pic>
          </p:grpSp>
          <p:sp>
            <p:nvSpPr>
              <p:cNvPr id="101" name="Rectangle: Rounded Corners 100">
                <a:extLst>
                  <a:ext uri="{FF2B5EF4-FFF2-40B4-BE49-F238E27FC236}">
                    <a16:creationId xmlns:a16="http://schemas.microsoft.com/office/drawing/2014/main" id="{998DCF89-6E76-DA1D-876B-1E59B43F5B31}"/>
                  </a:ext>
                </a:extLst>
              </p:cNvPr>
              <p:cNvSpPr/>
              <p:nvPr/>
            </p:nvSpPr>
            <p:spPr>
              <a:xfrm>
                <a:off x="4807583" y="3495481"/>
                <a:ext cx="423311" cy="638175"/>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2" name="Rectangle: Rounded Corners 101">
                <a:extLst>
                  <a:ext uri="{FF2B5EF4-FFF2-40B4-BE49-F238E27FC236}">
                    <a16:creationId xmlns:a16="http://schemas.microsoft.com/office/drawing/2014/main" id="{17F54B90-9160-EEB6-4D0B-95A3ECBC08EC}"/>
                  </a:ext>
                </a:extLst>
              </p:cNvPr>
              <p:cNvSpPr/>
              <p:nvPr/>
            </p:nvSpPr>
            <p:spPr>
              <a:xfrm>
                <a:off x="4866704" y="2333625"/>
                <a:ext cx="423311" cy="555950"/>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89" name="Rectangle: Rounded Corners 88">
              <a:extLst>
                <a:ext uri="{FF2B5EF4-FFF2-40B4-BE49-F238E27FC236}">
                  <a16:creationId xmlns:a16="http://schemas.microsoft.com/office/drawing/2014/main" id="{C4200A3F-7386-AC54-993E-18FE0AC8724B}"/>
                </a:ext>
              </a:extLst>
            </p:cNvPr>
            <p:cNvSpPr/>
            <p:nvPr/>
          </p:nvSpPr>
          <p:spPr>
            <a:xfrm>
              <a:off x="5234877" y="4278579"/>
              <a:ext cx="4091700" cy="2140208"/>
            </a:xfrm>
            <a:prstGeom prst="roundRect">
              <a:avLst/>
            </a:prstGeom>
            <a:solidFill>
              <a:schemeClr val="accent4">
                <a:lumMod val="20000"/>
                <a:lumOff val="80000"/>
              </a:schemeClr>
            </a:solidFill>
            <a:ln>
              <a:no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0" name="TextBox 89">
              <a:extLst>
                <a:ext uri="{FF2B5EF4-FFF2-40B4-BE49-F238E27FC236}">
                  <a16:creationId xmlns:a16="http://schemas.microsoft.com/office/drawing/2014/main" id="{27C49234-1D66-8B41-5784-AAFB784EED8D}"/>
                </a:ext>
              </a:extLst>
            </p:cNvPr>
            <p:cNvSpPr txBox="1"/>
            <p:nvPr/>
          </p:nvSpPr>
          <p:spPr>
            <a:xfrm>
              <a:off x="6435951" y="4352196"/>
              <a:ext cx="1689553" cy="338554"/>
            </a:xfrm>
            <a:prstGeom prst="rect">
              <a:avLst/>
            </a:prstGeom>
            <a:noFill/>
          </p:spPr>
          <p:txBody>
            <a:bodyPr wrap="square" rtlCol="0">
              <a:spAutoFit/>
            </a:bodyPr>
            <a:lstStyle/>
            <a:p>
              <a:pPr algn="ctr"/>
              <a:r>
                <a:rPr lang="en-US" sz="1600" b="1" dirty="0" err="1">
                  <a:solidFill>
                    <a:srgbClr val="0070C0"/>
                  </a:solidFill>
                  <a:latin typeface="Roboto" pitchFamily="2" charset="0"/>
                  <a:ea typeface="Roboto" pitchFamily="2" charset="0"/>
                </a:rPr>
                <a:t>VNeID</a:t>
              </a:r>
              <a:r>
                <a:rPr lang="en-US" sz="1600" b="1" dirty="0">
                  <a:solidFill>
                    <a:srgbClr val="0070C0"/>
                  </a:solidFill>
                  <a:latin typeface="Roboto" pitchFamily="2" charset="0"/>
                  <a:ea typeface="Roboto" pitchFamily="2" charset="0"/>
                </a:rPr>
                <a:t> (KÝ SỐ)</a:t>
              </a:r>
              <a:endParaRPr lang="vi-VN" sz="1600" b="1" dirty="0">
                <a:solidFill>
                  <a:srgbClr val="0070C0"/>
                </a:solidFill>
                <a:latin typeface="Roboto" pitchFamily="2" charset="0"/>
                <a:ea typeface="Roboto" pitchFamily="2" charset="0"/>
              </a:endParaRPr>
            </a:p>
          </p:txBody>
        </p:sp>
        <p:grpSp>
          <p:nvGrpSpPr>
            <p:cNvPr id="91" name="Group 90">
              <a:extLst>
                <a:ext uri="{FF2B5EF4-FFF2-40B4-BE49-F238E27FC236}">
                  <a16:creationId xmlns:a16="http://schemas.microsoft.com/office/drawing/2014/main" id="{BE969BFB-F68D-CADC-51EB-A11D8E46FE68}"/>
                </a:ext>
              </a:extLst>
            </p:cNvPr>
            <p:cNvGrpSpPr/>
            <p:nvPr/>
          </p:nvGrpSpPr>
          <p:grpSpPr>
            <a:xfrm>
              <a:off x="5421367" y="4659654"/>
              <a:ext cx="3779798" cy="523220"/>
              <a:chOff x="358584" y="4451605"/>
              <a:chExt cx="3779798" cy="523220"/>
            </a:xfrm>
          </p:grpSpPr>
          <p:sp>
            <p:nvSpPr>
              <p:cNvPr id="98" name="TextBox 97">
                <a:extLst>
                  <a:ext uri="{FF2B5EF4-FFF2-40B4-BE49-F238E27FC236}">
                    <a16:creationId xmlns:a16="http://schemas.microsoft.com/office/drawing/2014/main" id="{D5EDFE1F-52CE-737F-9818-64025E674630}"/>
                  </a:ext>
                </a:extLst>
              </p:cNvPr>
              <p:cNvSpPr txBox="1"/>
              <p:nvPr/>
            </p:nvSpPr>
            <p:spPr>
              <a:xfrm>
                <a:off x="503877" y="4451605"/>
                <a:ext cx="3634505"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Hệ thống quản lý đào tạo/cổng dịch vụ của trường kết nối API với VNeID.</a:t>
                </a:r>
              </a:p>
            </p:txBody>
          </p:sp>
          <p:sp>
            <p:nvSpPr>
              <p:cNvPr id="99" name="Oval 98">
                <a:extLst>
                  <a:ext uri="{FF2B5EF4-FFF2-40B4-BE49-F238E27FC236}">
                    <a16:creationId xmlns:a16="http://schemas.microsoft.com/office/drawing/2014/main" id="{A2B47305-2CB6-F2C8-2A29-4FFAF561CC92}"/>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92" name="Group 91">
              <a:extLst>
                <a:ext uri="{FF2B5EF4-FFF2-40B4-BE49-F238E27FC236}">
                  <a16:creationId xmlns:a16="http://schemas.microsoft.com/office/drawing/2014/main" id="{9EEB4572-C76A-D913-3CF0-5BB76CF24327}"/>
                </a:ext>
              </a:extLst>
            </p:cNvPr>
            <p:cNvGrpSpPr/>
            <p:nvPr/>
          </p:nvGrpSpPr>
          <p:grpSpPr>
            <a:xfrm>
              <a:off x="5421367" y="5141080"/>
              <a:ext cx="3779797" cy="523220"/>
              <a:chOff x="358584" y="4451605"/>
              <a:chExt cx="3779797" cy="523220"/>
            </a:xfrm>
          </p:grpSpPr>
          <p:sp>
            <p:nvSpPr>
              <p:cNvPr id="96" name="TextBox 95">
                <a:extLst>
                  <a:ext uri="{FF2B5EF4-FFF2-40B4-BE49-F238E27FC236}">
                    <a16:creationId xmlns:a16="http://schemas.microsoft.com/office/drawing/2014/main" id="{3237EF62-C96F-777C-DB86-664BDB05B696}"/>
                  </a:ext>
                </a:extLst>
              </p:cNvPr>
              <p:cNvSpPr txBox="1"/>
              <p:nvPr/>
            </p:nvSpPr>
            <p:spPr>
              <a:xfrm>
                <a:off x="503876" y="4451605"/>
                <a:ext cx="3634505"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Sinh viên xác thực danh tính trên app VNeID (qua OTP, vân tay, FaceID hoặc PIN).</a:t>
                </a:r>
              </a:p>
            </p:txBody>
          </p:sp>
          <p:sp>
            <p:nvSpPr>
              <p:cNvPr id="97" name="Oval 96">
                <a:extLst>
                  <a:ext uri="{FF2B5EF4-FFF2-40B4-BE49-F238E27FC236}">
                    <a16:creationId xmlns:a16="http://schemas.microsoft.com/office/drawing/2014/main" id="{F19C83F2-B1E0-6ED9-2CA5-52EC59891826}"/>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93" name="Group 92">
              <a:extLst>
                <a:ext uri="{FF2B5EF4-FFF2-40B4-BE49-F238E27FC236}">
                  <a16:creationId xmlns:a16="http://schemas.microsoft.com/office/drawing/2014/main" id="{A938134B-E773-9B31-8AC3-8FBA430087DD}"/>
                </a:ext>
              </a:extLst>
            </p:cNvPr>
            <p:cNvGrpSpPr/>
            <p:nvPr/>
          </p:nvGrpSpPr>
          <p:grpSpPr>
            <a:xfrm>
              <a:off x="5421367" y="5730564"/>
              <a:ext cx="3779797" cy="523220"/>
              <a:chOff x="358584" y="4451605"/>
              <a:chExt cx="3779797" cy="523220"/>
            </a:xfrm>
          </p:grpSpPr>
          <p:sp>
            <p:nvSpPr>
              <p:cNvPr id="94" name="TextBox 93">
                <a:extLst>
                  <a:ext uri="{FF2B5EF4-FFF2-40B4-BE49-F238E27FC236}">
                    <a16:creationId xmlns:a16="http://schemas.microsoft.com/office/drawing/2014/main" id="{89121278-C795-3677-2D97-91F74B17D34B}"/>
                  </a:ext>
                </a:extLst>
              </p:cNvPr>
              <p:cNvSpPr txBox="1"/>
              <p:nvPr/>
            </p:nvSpPr>
            <p:spPr>
              <a:xfrm>
                <a:off x="503877" y="4451605"/>
                <a:ext cx="3634504"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Thực hiện ký số từ xa bằng chứng thư số công dân do Bộ Công an cấp</a:t>
                </a:r>
              </a:p>
            </p:txBody>
          </p:sp>
          <p:sp>
            <p:nvSpPr>
              <p:cNvPr id="95" name="Oval 94">
                <a:extLst>
                  <a:ext uri="{FF2B5EF4-FFF2-40B4-BE49-F238E27FC236}">
                    <a16:creationId xmlns:a16="http://schemas.microsoft.com/office/drawing/2014/main" id="{3B334253-8004-97B9-B1B7-FBE07D0B281A}"/>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110" name="Group 109">
            <a:extLst>
              <a:ext uri="{FF2B5EF4-FFF2-40B4-BE49-F238E27FC236}">
                <a16:creationId xmlns:a16="http://schemas.microsoft.com/office/drawing/2014/main" id="{2EBE7876-4272-EC1D-A83E-8F253EB8F621}"/>
              </a:ext>
            </a:extLst>
          </p:cNvPr>
          <p:cNvGrpSpPr/>
          <p:nvPr/>
        </p:nvGrpSpPr>
        <p:grpSpPr>
          <a:xfrm>
            <a:off x="6373617" y="289958"/>
            <a:ext cx="4341298" cy="6100449"/>
            <a:chOff x="10222576" y="318338"/>
            <a:chExt cx="4341298" cy="6100449"/>
          </a:xfrm>
        </p:grpSpPr>
        <p:pic>
          <p:nvPicPr>
            <p:cNvPr id="111" name="Picture 110" descr="A computer screen with people in it&#10;&#10;AI-generated content may be incorrect.">
              <a:extLst>
                <a:ext uri="{FF2B5EF4-FFF2-40B4-BE49-F238E27FC236}">
                  <a16:creationId xmlns:a16="http://schemas.microsoft.com/office/drawing/2014/main" id="{09AC4F17-124C-DBAE-41BA-03073D2982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2576" y="318338"/>
              <a:ext cx="4341298" cy="3615488"/>
            </a:xfrm>
            <a:prstGeom prst="rect">
              <a:avLst/>
            </a:prstGeom>
          </p:spPr>
        </p:pic>
        <p:sp>
          <p:nvSpPr>
            <p:cNvPr id="112" name="Rectangle: Rounded Corners 111">
              <a:extLst>
                <a:ext uri="{FF2B5EF4-FFF2-40B4-BE49-F238E27FC236}">
                  <a16:creationId xmlns:a16="http://schemas.microsoft.com/office/drawing/2014/main" id="{EA365507-7660-218B-5239-87463769DF4A}"/>
                </a:ext>
              </a:extLst>
            </p:cNvPr>
            <p:cNvSpPr/>
            <p:nvPr/>
          </p:nvSpPr>
          <p:spPr>
            <a:xfrm>
              <a:off x="10222576" y="4277528"/>
              <a:ext cx="4341298" cy="2141259"/>
            </a:xfrm>
            <a:prstGeom prst="roundRect">
              <a:avLst/>
            </a:prstGeom>
            <a:solidFill>
              <a:schemeClr val="accent4">
                <a:lumMod val="20000"/>
                <a:lumOff val="80000"/>
              </a:schemeClr>
            </a:solidFill>
            <a:ln>
              <a:no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113" name="TextBox 112">
              <a:extLst>
                <a:ext uri="{FF2B5EF4-FFF2-40B4-BE49-F238E27FC236}">
                  <a16:creationId xmlns:a16="http://schemas.microsoft.com/office/drawing/2014/main" id="{261C7ADB-C759-C060-E654-D5748DE9A80B}"/>
                </a:ext>
              </a:extLst>
            </p:cNvPr>
            <p:cNvSpPr txBox="1"/>
            <p:nvPr/>
          </p:nvSpPr>
          <p:spPr>
            <a:xfrm>
              <a:off x="11197723" y="4383773"/>
              <a:ext cx="2391005" cy="338554"/>
            </a:xfrm>
            <a:prstGeom prst="rect">
              <a:avLst/>
            </a:prstGeom>
            <a:noFill/>
          </p:spPr>
          <p:txBody>
            <a:bodyPr wrap="square" rtlCol="0">
              <a:spAutoFit/>
            </a:bodyPr>
            <a:lstStyle/>
            <a:p>
              <a:pPr algn="ctr"/>
              <a:r>
                <a:rPr lang="en-US" sz="1600" b="1" dirty="0">
                  <a:solidFill>
                    <a:srgbClr val="0070C0"/>
                  </a:solidFill>
                  <a:latin typeface="Roboto" pitchFamily="2" charset="0"/>
                  <a:ea typeface="Roboto" pitchFamily="2" charset="0"/>
                </a:rPr>
                <a:t>HỆ THỐNG TRƯỜNG</a:t>
              </a:r>
              <a:endParaRPr lang="vi-VN" sz="1600" b="1" dirty="0">
                <a:solidFill>
                  <a:srgbClr val="0070C0"/>
                </a:solidFill>
                <a:latin typeface="Roboto" pitchFamily="2" charset="0"/>
                <a:ea typeface="Roboto" pitchFamily="2" charset="0"/>
              </a:endParaRPr>
            </a:p>
          </p:txBody>
        </p:sp>
        <p:grpSp>
          <p:nvGrpSpPr>
            <p:cNvPr id="114" name="Group 113">
              <a:extLst>
                <a:ext uri="{FF2B5EF4-FFF2-40B4-BE49-F238E27FC236}">
                  <a16:creationId xmlns:a16="http://schemas.microsoft.com/office/drawing/2014/main" id="{041ADD5B-7A08-BFAC-03BF-DFDACF8540AC}"/>
                </a:ext>
              </a:extLst>
            </p:cNvPr>
            <p:cNvGrpSpPr/>
            <p:nvPr/>
          </p:nvGrpSpPr>
          <p:grpSpPr>
            <a:xfrm>
              <a:off x="10503326" y="4733781"/>
              <a:ext cx="3779798" cy="307777"/>
              <a:chOff x="358584" y="4451605"/>
              <a:chExt cx="3779798" cy="307777"/>
            </a:xfrm>
          </p:grpSpPr>
          <p:sp>
            <p:nvSpPr>
              <p:cNvPr id="121" name="TextBox 120">
                <a:extLst>
                  <a:ext uri="{FF2B5EF4-FFF2-40B4-BE49-F238E27FC236}">
                    <a16:creationId xmlns:a16="http://schemas.microsoft.com/office/drawing/2014/main" id="{7D7083A5-A2E7-939E-2C10-F5C938BA092B}"/>
                  </a:ext>
                </a:extLst>
              </p:cNvPr>
              <p:cNvSpPr txBox="1"/>
              <p:nvPr/>
            </p:nvSpPr>
            <p:spPr>
              <a:xfrm>
                <a:off x="503877" y="4451605"/>
                <a:ext cx="3634505" cy="307777"/>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Nhận lại văn bản đã được ký số.</a:t>
                </a:r>
              </a:p>
            </p:txBody>
          </p:sp>
          <p:sp>
            <p:nvSpPr>
              <p:cNvPr id="122" name="Oval 121">
                <a:extLst>
                  <a:ext uri="{FF2B5EF4-FFF2-40B4-BE49-F238E27FC236}">
                    <a16:creationId xmlns:a16="http://schemas.microsoft.com/office/drawing/2014/main" id="{609D29EC-4436-1059-A112-A8F61B3E5021}"/>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15" name="Group 114">
              <a:extLst>
                <a:ext uri="{FF2B5EF4-FFF2-40B4-BE49-F238E27FC236}">
                  <a16:creationId xmlns:a16="http://schemas.microsoft.com/office/drawing/2014/main" id="{9CC1E40F-843E-D752-292E-8F76847536C2}"/>
                </a:ext>
              </a:extLst>
            </p:cNvPr>
            <p:cNvGrpSpPr/>
            <p:nvPr/>
          </p:nvGrpSpPr>
          <p:grpSpPr>
            <a:xfrm>
              <a:off x="10503326" y="5097191"/>
              <a:ext cx="3779798" cy="307777"/>
              <a:chOff x="358584" y="4451605"/>
              <a:chExt cx="3779798" cy="307777"/>
            </a:xfrm>
          </p:grpSpPr>
          <p:sp>
            <p:nvSpPr>
              <p:cNvPr id="119" name="TextBox 118">
                <a:extLst>
                  <a:ext uri="{FF2B5EF4-FFF2-40B4-BE49-F238E27FC236}">
                    <a16:creationId xmlns:a16="http://schemas.microsoft.com/office/drawing/2014/main" id="{FB1BAECF-508D-0C53-F726-A463F294B171}"/>
                  </a:ext>
                </a:extLst>
              </p:cNvPr>
              <p:cNvSpPr txBox="1"/>
              <p:nvPr/>
            </p:nvSpPr>
            <p:spPr>
              <a:xfrm>
                <a:off x="503877" y="4451605"/>
                <a:ext cx="3634505" cy="307777"/>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Lưu trữ trong cơ sở dữ liệu của trường.</a:t>
                </a:r>
              </a:p>
            </p:txBody>
          </p:sp>
          <p:sp>
            <p:nvSpPr>
              <p:cNvPr id="120" name="Oval 119">
                <a:extLst>
                  <a:ext uri="{FF2B5EF4-FFF2-40B4-BE49-F238E27FC236}">
                    <a16:creationId xmlns:a16="http://schemas.microsoft.com/office/drawing/2014/main" id="{927778D3-7523-5509-9E84-D489EE1DE6F3}"/>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16" name="Group 115">
              <a:extLst>
                <a:ext uri="{FF2B5EF4-FFF2-40B4-BE49-F238E27FC236}">
                  <a16:creationId xmlns:a16="http://schemas.microsoft.com/office/drawing/2014/main" id="{7ADF4E46-AB71-C8FC-62B5-6A50A0EF7E6C}"/>
                </a:ext>
              </a:extLst>
            </p:cNvPr>
            <p:cNvGrpSpPr/>
            <p:nvPr/>
          </p:nvGrpSpPr>
          <p:grpSpPr>
            <a:xfrm>
              <a:off x="10503326" y="5460600"/>
              <a:ext cx="3779798" cy="523220"/>
              <a:chOff x="358584" y="4451605"/>
              <a:chExt cx="3779798" cy="523220"/>
            </a:xfrm>
          </p:grpSpPr>
          <p:sp>
            <p:nvSpPr>
              <p:cNvPr id="117" name="TextBox 116">
                <a:extLst>
                  <a:ext uri="{FF2B5EF4-FFF2-40B4-BE49-F238E27FC236}">
                    <a16:creationId xmlns:a16="http://schemas.microsoft.com/office/drawing/2014/main" id="{89446DC1-6864-EC71-6C8E-B460102DA5CD}"/>
                  </a:ext>
                </a:extLst>
              </p:cNvPr>
              <p:cNvSpPr txBox="1"/>
              <p:nvPr/>
            </p:nvSpPr>
            <p:spPr>
              <a:xfrm>
                <a:off x="503877" y="4451605"/>
                <a:ext cx="3634505"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Cho phép kiểm tra tính hợp lệ của chữ ký số bất kỳ lúc nào.</a:t>
                </a:r>
              </a:p>
            </p:txBody>
          </p:sp>
          <p:sp>
            <p:nvSpPr>
              <p:cNvPr id="118" name="Oval 117">
                <a:extLst>
                  <a:ext uri="{FF2B5EF4-FFF2-40B4-BE49-F238E27FC236}">
                    <a16:creationId xmlns:a16="http://schemas.microsoft.com/office/drawing/2014/main" id="{8EF75BDD-446D-92BE-A3DC-BBD551901DF4}"/>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123" name="Group 122">
            <a:extLst>
              <a:ext uri="{FF2B5EF4-FFF2-40B4-BE49-F238E27FC236}">
                <a16:creationId xmlns:a16="http://schemas.microsoft.com/office/drawing/2014/main" id="{2F596731-EBAE-FA00-B403-7DE63BED7D0E}"/>
              </a:ext>
            </a:extLst>
          </p:cNvPr>
          <p:cNvGrpSpPr/>
          <p:nvPr/>
        </p:nvGrpSpPr>
        <p:grpSpPr>
          <a:xfrm>
            <a:off x="12643729" y="975538"/>
            <a:ext cx="4142105" cy="5384587"/>
            <a:chOff x="15258271" y="1368639"/>
            <a:chExt cx="4142105" cy="5384587"/>
          </a:xfrm>
        </p:grpSpPr>
        <p:pic>
          <p:nvPicPr>
            <p:cNvPr id="124" name="Picture 123" descr="A close-up of people holding a pen and paper&#10;&#10;AI-generated content may be incorrect.">
              <a:extLst>
                <a:ext uri="{FF2B5EF4-FFF2-40B4-BE49-F238E27FC236}">
                  <a16:creationId xmlns:a16="http://schemas.microsoft.com/office/drawing/2014/main" id="{7BFD37A6-48D4-3645-E4AE-220F984098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58271" y="1368639"/>
              <a:ext cx="3891258" cy="2364645"/>
            </a:xfrm>
            <a:prstGeom prst="roundRect">
              <a:avLst/>
            </a:prstGeom>
          </p:spPr>
        </p:pic>
        <p:sp>
          <p:nvSpPr>
            <p:cNvPr id="125" name="Rectangle: Rounded Corners 124">
              <a:extLst>
                <a:ext uri="{FF2B5EF4-FFF2-40B4-BE49-F238E27FC236}">
                  <a16:creationId xmlns:a16="http://schemas.microsoft.com/office/drawing/2014/main" id="{2E7FEA55-93A6-C610-9A8F-8B2930E61DEC}"/>
                </a:ext>
              </a:extLst>
            </p:cNvPr>
            <p:cNvSpPr/>
            <p:nvPr/>
          </p:nvSpPr>
          <p:spPr>
            <a:xfrm>
              <a:off x="15258271" y="3933826"/>
              <a:ext cx="4142105" cy="2819400"/>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126" name="TextBox 125">
              <a:extLst>
                <a:ext uri="{FF2B5EF4-FFF2-40B4-BE49-F238E27FC236}">
                  <a16:creationId xmlns:a16="http://schemas.microsoft.com/office/drawing/2014/main" id="{E355B7F2-E5DF-66B3-FD33-3AE427D51B95}"/>
                </a:ext>
              </a:extLst>
            </p:cNvPr>
            <p:cNvSpPr txBox="1"/>
            <p:nvPr/>
          </p:nvSpPr>
          <p:spPr>
            <a:xfrm>
              <a:off x="16133821" y="4036775"/>
              <a:ext cx="2391005" cy="338554"/>
            </a:xfrm>
            <a:prstGeom prst="rect">
              <a:avLst/>
            </a:prstGeom>
            <a:noFill/>
          </p:spPr>
          <p:txBody>
            <a:bodyPr wrap="square" rtlCol="0">
              <a:spAutoFit/>
            </a:bodyPr>
            <a:lstStyle/>
            <a:p>
              <a:pPr algn="ctr"/>
              <a:r>
                <a:rPr lang="en-US" sz="1600" b="1" dirty="0">
                  <a:solidFill>
                    <a:srgbClr val="0070C0"/>
                  </a:solidFill>
                  <a:latin typeface="Roboto" pitchFamily="2" charset="0"/>
                  <a:ea typeface="Roboto" pitchFamily="2" charset="0"/>
                </a:rPr>
                <a:t>VĂN BẢN HỢP PHÁP</a:t>
              </a:r>
              <a:endParaRPr lang="vi-VN" sz="1600" b="1" dirty="0">
                <a:solidFill>
                  <a:srgbClr val="0070C0"/>
                </a:solidFill>
                <a:latin typeface="Roboto" pitchFamily="2" charset="0"/>
                <a:ea typeface="Roboto" pitchFamily="2" charset="0"/>
              </a:endParaRPr>
            </a:p>
          </p:txBody>
        </p:sp>
        <p:grpSp>
          <p:nvGrpSpPr>
            <p:cNvPr id="127" name="Group 126">
              <a:extLst>
                <a:ext uri="{FF2B5EF4-FFF2-40B4-BE49-F238E27FC236}">
                  <a16:creationId xmlns:a16="http://schemas.microsoft.com/office/drawing/2014/main" id="{30758070-C8EB-3393-9944-25CFF321A527}"/>
                </a:ext>
              </a:extLst>
            </p:cNvPr>
            <p:cNvGrpSpPr/>
            <p:nvPr/>
          </p:nvGrpSpPr>
          <p:grpSpPr>
            <a:xfrm>
              <a:off x="15491883" y="4420025"/>
              <a:ext cx="3720529" cy="738664"/>
              <a:chOff x="358584" y="4451605"/>
              <a:chExt cx="3181563" cy="738664"/>
            </a:xfrm>
          </p:grpSpPr>
          <p:sp>
            <p:nvSpPr>
              <p:cNvPr id="134" name="TextBox 133">
                <a:extLst>
                  <a:ext uri="{FF2B5EF4-FFF2-40B4-BE49-F238E27FC236}">
                    <a16:creationId xmlns:a16="http://schemas.microsoft.com/office/drawing/2014/main" id="{DC3BE2C6-6E99-D016-7A75-5A67E5D12DAD}"/>
                  </a:ext>
                </a:extLst>
              </p:cNvPr>
              <p:cNvSpPr txBox="1"/>
              <p:nvPr/>
            </p:nvSpPr>
            <p:spPr>
              <a:xfrm>
                <a:off x="503877" y="4451605"/>
                <a:ext cx="3036270" cy="738664"/>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Văn bản điện tử (đơn, hợp đồng, bảng điểm, giấy xác nhận…) được gắn chữ ký số cá nhân của sinh viên.</a:t>
                </a:r>
              </a:p>
            </p:txBody>
          </p:sp>
          <p:sp>
            <p:nvSpPr>
              <p:cNvPr id="135" name="Oval 134">
                <a:extLst>
                  <a:ext uri="{FF2B5EF4-FFF2-40B4-BE49-F238E27FC236}">
                    <a16:creationId xmlns:a16="http://schemas.microsoft.com/office/drawing/2014/main" id="{6858CEEE-07F3-D35E-E963-E67F68D7FC6E}"/>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28" name="Group 127">
              <a:extLst>
                <a:ext uri="{FF2B5EF4-FFF2-40B4-BE49-F238E27FC236}">
                  <a16:creationId xmlns:a16="http://schemas.microsoft.com/office/drawing/2014/main" id="{ACAEB3B0-9C24-1F8C-151A-8510802D81C1}"/>
                </a:ext>
              </a:extLst>
            </p:cNvPr>
            <p:cNvGrpSpPr/>
            <p:nvPr/>
          </p:nvGrpSpPr>
          <p:grpSpPr>
            <a:xfrm>
              <a:off x="15491883" y="5158689"/>
              <a:ext cx="3822768" cy="738664"/>
              <a:chOff x="358584" y="4451605"/>
              <a:chExt cx="3181563" cy="738664"/>
            </a:xfrm>
          </p:grpSpPr>
          <p:sp>
            <p:nvSpPr>
              <p:cNvPr id="132" name="TextBox 131">
                <a:extLst>
                  <a:ext uri="{FF2B5EF4-FFF2-40B4-BE49-F238E27FC236}">
                    <a16:creationId xmlns:a16="http://schemas.microsoft.com/office/drawing/2014/main" id="{C4FDBF71-D1AE-A387-F30D-968F7619F765}"/>
                  </a:ext>
                </a:extLst>
              </p:cNvPr>
              <p:cNvSpPr txBox="1"/>
              <p:nvPr/>
            </p:nvSpPr>
            <p:spPr>
              <a:xfrm>
                <a:off x="503877" y="4451605"/>
                <a:ext cx="3036270" cy="738664"/>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Có giá trị pháp lý tương đương văn bản giấy có chữ ký tay và con dấu theo Luật Giao dịch điện tử 2023.</a:t>
                </a:r>
              </a:p>
            </p:txBody>
          </p:sp>
          <p:sp>
            <p:nvSpPr>
              <p:cNvPr id="133" name="Oval 132">
                <a:extLst>
                  <a:ext uri="{FF2B5EF4-FFF2-40B4-BE49-F238E27FC236}">
                    <a16:creationId xmlns:a16="http://schemas.microsoft.com/office/drawing/2014/main" id="{B864CAC2-E455-CCC5-8180-074CF81633E0}"/>
                  </a:ext>
                </a:extLst>
              </p:cNvPr>
              <p:cNvSpPr/>
              <p:nvPr/>
            </p:nvSpPr>
            <p:spPr>
              <a:xfrm>
                <a:off x="358584" y="4585295"/>
                <a:ext cx="59923"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29" name="Group 128">
              <a:extLst>
                <a:ext uri="{FF2B5EF4-FFF2-40B4-BE49-F238E27FC236}">
                  <a16:creationId xmlns:a16="http://schemas.microsoft.com/office/drawing/2014/main" id="{36514BD3-83E5-26E9-8B15-529C9A835F9D}"/>
                </a:ext>
              </a:extLst>
            </p:cNvPr>
            <p:cNvGrpSpPr/>
            <p:nvPr/>
          </p:nvGrpSpPr>
          <p:grpSpPr>
            <a:xfrm>
              <a:off x="15491883" y="5875612"/>
              <a:ext cx="3822768" cy="738664"/>
              <a:chOff x="358584" y="4451605"/>
              <a:chExt cx="3181563" cy="738664"/>
            </a:xfrm>
          </p:grpSpPr>
          <p:sp>
            <p:nvSpPr>
              <p:cNvPr id="130" name="TextBox 129">
                <a:extLst>
                  <a:ext uri="{FF2B5EF4-FFF2-40B4-BE49-F238E27FC236}">
                    <a16:creationId xmlns:a16="http://schemas.microsoft.com/office/drawing/2014/main" id="{C8D3B375-4408-C521-475A-E9D245D6062C}"/>
                  </a:ext>
                </a:extLst>
              </p:cNvPr>
              <p:cNvSpPr txBox="1"/>
              <p:nvPr/>
            </p:nvSpPr>
            <p:spPr>
              <a:xfrm>
                <a:off x="503877" y="4451605"/>
                <a:ext cx="3036270" cy="738664"/>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Văn bản có thể gửi ra bên ngoài (doanh nghiệp, ngân hàng, cơ quan nhà nước) và được chấp nhận hợp lệ</a:t>
                </a:r>
              </a:p>
            </p:txBody>
          </p:sp>
          <p:sp>
            <p:nvSpPr>
              <p:cNvPr id="131" name="Oval 130">
                <a:extLst>
                  <a:ext uri="{FF2B5EF4-FFF2-40B4-BE49-F238E27FC236}">
                    <a16:creationId xmlns:a16="http://schemas.microsoft.com/office/drawing/2014/main" id="{0A7D6945-975F-32FC-A39D-0148FF2748BE}"/>
                  </a:ext>
                </a:extLst>
              </p:cNvPr>
              <p:cNvSpPr/>
              <p:nvPr/>
            </p:nvSpPr>
            <p:spPr>
              <a:xfrm>
                <a:off x="358584" y="4585295"/>
                <a:ext cx="59923"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136" name="Group 135">
            <a:extLst>
              <a:ext uri="{FF2B5EF4-FFF2-40B4-BE49-F238E27FC236}">
                <a16:creationId xmlns:a16="http://schemas.microsoft.com/office/drawing/2014/main" id="{82D9009D-B7F9-CC37-5189-FC1C43336897}"/>
              </a:ext>
            </a:extLst>
          </p:cNvPr>
          <p:cNvGrpSpPr/>
          <p:nvPr/>
        </p:nvGrpSpPr>
        <p:grpSpPr>
          <a:xfrm>
            <a:off x="-3968375" y="1379991"/>
            <a:ext cx="3588017" cy="4865919"/>
            <a:chOff x="1052771" y="990830"/>
            <a:chExt cx="3588017" cy="4865919"/>
          </a:xfrm>
        </p:grpSpPr>
        <p:pic>
          <p:nvPicPr>
            <p:cNvPr id="137" name="Picture 136" descr="A group of people posing for a photo&#10;&#10;AI-generated content may be incorrect.">
              <a:extLst>
                <a:ext uri="{FF2B5EF4-FFF2-40B4-BE49-F238E27FC236}">
                  <a16:creationId xmlns:a16="http://schemas.microsoft.com/office/drawing/2014/main" id="{C579C2B6-6317-F67A-1184-DCE00B1294C9}"/>
                </a:ext>
              </a:extLst>
            </p:cNvPr>
            <p:cNvPicPr>
              <a:picLocks noChangeAspect="1"/>
            </p:cNvPicPr>
            <p:nvPr/>
          </p:nvPicPr>
          <p:blipFill>
            <a:blip r:embed="rId8">
              <a:extLst>
                <a:ext uri="{28A0092B-C50C-407E-A947-70E740481C1C}">
                  <a14:useLocalDpi xmlns:a14="http://schemas.microsoft.com/office/drawing/2010/main" val="0"/>
                </a:ext>
              </a:extLst>
            </a:blip>
            <a:srcRect l="17491"/>
            <a:stretch>
              <a:fillRect/>
            </a:stretch>
          </p:blipFill>
          <p:spPr>
            <a:xfrm>
              <a:off x="1068908" y="990830"/>
              <a:ext cx="3555743" cy="2871883"/>
            </a:xfrm>
            <a:prstGeom prst="rect">
              <a:avLst/>
            </a:prstGeom>
          </p:spPr>
        </p:pic>
        <p:grpSp>
          <p:nvGrpSpPr>
            <p:cNvPr id="138" name="Group 137">
              <a:extLst>
                <a:ext uri="{FF2B5EF4-FFF2-40B4-BE49-F238E27FC236}">
                  <a16:creationId xmlns:a16="http://schemas.microsoft.com/office/drawing/2014/main" id="{790A2C39-4756-7256-40E0-F99465E947C5}"/>
                </a:ext>
              </a:extLst>
            </p:cNvPr>
            <p:cNvGrpSpPr/>
            <p:nvPr/>
          </p:nvGrpSpPr>
          <p:grpSpPr>
            <a:xfrm>
              <a:off x="1052771" y="3716540"/>
              <a:ext cx="3588017" cy="2140209"/>
              <a:chOff x="168084" y="4031990"/>
              <a:chExt cx="3588017" cy="2140209"/>
            </a:xfrm>
          </p:grpSpPr>
          <p:sp>
            <p:nvSpPr>
              <p:cNvPr id="139" name="Rectangle: Rounded Corners 138">
                <a:extLst>
                  <a:ext uri="{FF2B5EF4-FFF2-40B4-BE49-F238E27FC236}">
                    <a16:creationId xmlns:a16="http://schemas.microsoft.com/office/drawing/2014/main" id="{93A71F3A-BDEC-6F28-B991-40B52EE7D5F4}"/>
                  </a:ext>
                </a:extLst>
              </p:cNvPr>
              <p:cNvSpPr/>
              <p:nvPr/>
            </p:nvSpPr>
            <p:spPr>
              <a:xfrm>
                <a:off x="168084" y="4031990"/>
                <a:ext cx="3588017" cy="2140209"/>
              </a:xfrm>
              <a:prstGeom prst="roundRect">
                <a:avLst/>
              </a:prstGeom>
              <a:solidFill>
                <a:schemeClr val="accent4">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0" name="TextBox 139">
                <a:extLst>
                  <a:ext uri="{FF2B5EF4-FFF2-40B4-BE49-F238E27FC236}">
                    <a16:creationId xmlns:a16="http://schemas.microsoft.com/office/drawing/2014/main" id="{1AB005A9-CFFB-2980-B773-DF337A450376}"/>
                  </a:ext>
                </a:extLst>
              </p:cNvPr>
              <p:cNvSpPr txBox="1"/>
              <p:nvPr/>
            </p:nvSpPr>
            <p:spPr>
              <a:xfrm>
                <a:off x="973886" y="4113051"/>
                <a:ext cx="1689553" cy="338554"/>
              </a:xfrm>
              <a:prstGeom prst="rect">
                <a:avLst/>
              </a:prstGeom>
              <a:noFill/>
            </p:spPr>
            <p:txBody>
              <a:bodyPr wrap="square" rtlCol="0">
                <a:spAutoFit/>
              </a:bodyPr>
              <a:lstStyle/>
              <a:p>
                <a:pPr algn="ctr"/>
                <a:r>
                  <a:rPr lang="en-US" sz="1600" b="1" dirty="0">
                    <a:solidFill>
                      <a:srgbClr val="0070C0"/>
                    </a:solidFill>
                    <a:latin typeface="Roboto" pitchFamily="2" charset="0"/>
                    <a:ea typeface="Roboto" pitchFamily="2" charset="0"/>
                  </a:rPr>
                  <a:t>SINH VIÊN</a:t>
                </a:r>
                <a:endParaRPr lang="vi-VN" sz="1600" b="1" dirty="0">
                  <a:solidFill>
                    <a:srgbClr val="0070C0"/>
                  </a:solidFill>
                  <a:latin typeface="Roboto" pitchFamily="2" charset="0"/>
                  <a:ea typeface="Roboto" pitchFamily="2" charset="0"/>
                </a:endParaRPr>
              </a:p>
            </p:txBody>
          </p:sp>
          <p:grpSp>
            <p:nvGrpSpPr>
              <p:cNvPr id="141" name="Group 140">
                <a:extLst>
                  <a:ext uri="{FF2B5EF4-FFF2-40B4-BE49-F238E27FC236}">
                    <a16:creationId xmlns:a16="http://schemas.microsoft.com/office/drawing/2014/main" id="{9D029E96-243D-218F-04E8-6E4B46D61A03}"/>
                  </a:ext>
                </a:extLst>
              </p:cNvPr>
              <p:cNvGrpSpPr/>
              <p:nvPr/>
            </p:nvGrpSpPr>
            <p:grpSpPr>
              <a:xfrm>
                <a:off x="358584" y="4451605"/>
                <a:ext cx="3336470" cy="523220"/>
                <a:chOff x="358584" y="4451605"/>
                <a:chExt cx="3336470" cy="523220"/>
              </a:xfrm>
            </p:grpSpPr>
            <p:sp>
              <p:nvSpPr>
                <p:cNvPr id="145" name="TextBox 144">
                  <a:extLst>
                    <a:ext uri="{FF2B5EF4-FFF2-40B4-BE49-F238E27FC236}">
                      <a16:creationId xmlns:a16="http://schemas.microsoft.com/office/drawing/2014/main" id="{765D332A-565F-6FE9-8EF8-8D779F69FAEE}"/>
                    </a:ext>
                  </a:extLst>
                </p:cNvPr>
                <p:cNvSpPr txBox="1"/>
                <p:nvPr/>
              </p:nvSpPr>
              <p:spPr>
                <a:xfrm>
                  <a:off x="503877" y="4451605"/>
                  <a:ext cx="3191177"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Sử dụng tài khoản VNeID (mức độ 2, gắn với CCCD gắn chip).</a:t>
                  </a:r>
                </a:p>
              </p:txBody>
            </p:sp>
            <p:sp>
              <p:nvSpPr>
                <p:cNvPr id="146" name="Oval 145">
                  <a:extLst>
                    <a:ext uri="{FF2B5EF4-FFF2-40B4-BE49-F238E27FC236}">
                      <a16:creationId xmlns:a16="http://schemas.microsoft.com/office/drawing/2014/main" id="{2C17D024-1B80-3BAE-388E-FD9BBC10B2D9}"/>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42" name="Group 141">
                <a:extLst>
                  <a:ext uri="{FF2B5EF4-FFF2-40B4-BE49-F238E27FC236}">
                    <a16:creationId xmlns:a16="http://schemas.microsoft.com/office/drawing/2014/main" id="{1F3617A3-425F-89F9-ED56-4840DBD9B51B}"/>
                  </a:ext>
                </a:extLst>
              </p:cNvPr>
              <p:cNvGrpSpPr/>
              <p:nvPr/>
            </p:nvGrpSpPr>
            <p:grpSpPr>
              <a:xfrm>
                <a:off x="358584" y="5059490"/>
                <a:ext cx="3191177" cy="954107"/>
                <a:chOff x="358584" y="5059490"/>
                <a:chExt cx="3336471" cy="954107"/>
              </a:xfrm>
            </p:grpSpPr>
            <p:sp>
              <p:nvSpPr>
                <p:cNvPr id="143" name="TextBox 142">
                  <a:extLst>
                    <a:ext uri="{FF2B5EF4-FFF2-40B4-BE49-F238E27FC236}">
                      <a16:creationId xmlns:a16="http://schemas.microsoft.com/office/drawing/2014/main" id="{B44415E0-041B-9D9D-48DE-E383DC2B156F}"/>
                    </a:ext>
                  </a:extLst>
                </p:cNvPr>
                <p:cNvSpPr txBox="1"/>
                <p:nvPr/>
              </p:nvSpPr>
              <p:spPr>
                <a:xfrm>
                  <a:off x="503877" y="5059490"/>
                  <a:ext cx="3191178" cy="954107"/>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Thực hiện nghiệp vụ (xin cấp bảng điểm, đăng ký môn học, xin bảo lưu, hợp đồng thực tập, …), hệ thống trường yêu cầu chữ ký xác nhận.</a:t>
                  </a:r>
                </a:p>
              </p:txBody>
            </p:sp>
            <p:sp>
              <p:nvSpPr>
                <p:cNvPr id="144" name="Oval 143">
                  <a:extLst>
                    <a:ext uri="{FF2B5EF4-FFF2-40B4-BE49-F238E27FC236}">
                      <a16:creationId xmlns:a16="http://schemas.microsoft.com/office/drawing/2014/main" id="{795F97FA-617A-6AAA-6A8B-393852362867}"/>
                    </a:ext>
                  </a:extLst>
                </p:cNvPr>
                <p:cNvSpPr/>
                <p:nvPr/>
              </p:nvSpPr>
              <p:spPr>
                <a:xfrm>
                  <a:off x="358584" y="517584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spTree>
    <p:extLst>
      <p:ext uri="{BB962C8B-B14F-4D97-AF65-F5344CB8AC3E}">
        <p14:creationId xmlns:p14="http://schemas.microsoft.com/office/powerpoint/2010/main" val="29316332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86000"/>
          </a:schemeClr>
        </a:solidFill>
        <a:effectLst/>
      </p:bgPr>
    </p:bg>
    <p:spTree>
      <p:nvGrpSpPr>
        <p:cNvPr id="1" name="">
          <a:extLst>
            <a:ext uri="{FF2B5EF4-FFF2-40B4-BE49-F238E27FC236}">
              <a16:creationId xmlns:a16="http://schemas.microsoft.com/office/drawing/2014/main" id="{37B62843-6DFE-78E5-1869-6935D8B5632C}"/>
            </a:ext>
          </a:extLst>
        </p:cNvPr>
        <p:cNvGrpSpPr/>
        <p:nvPr/>
      </p:nvGrpSpPr>
      <p:grpSpPr>
        <a:xfrm>
          <a:off x="0" y="0"/>
          <a:ext cx="0" cy="0"/>
          <a:chOff x="0" y="0"/>
          <a:chExt cx="0" cy="0"/>
        </a:xfrm>
      </p:grpSpPr>
      <p:sp>
        <p:nvSpPr>
          <p:cNvPr id="4" name="Freeform: Shape 3">
            <a:extLst>
              <a:ext uri="{FF2B5EF4-FFF2-40B4-BE49-F238E27FC236}">
                <a16:creationId xmlns:a16="http://schemas.microsoft.com/office/drawing/2014/main" id="{25C6093F-9C99-D8B0-FB3E-7F0307898C17}"/>
              </a:ext>
            </a:extLst>
          </p:cNvPr>
          <p:cNvSpPr/>
          <p:nvPr/>
        </p:nvSpPr>
        <p:spPr>
          <a:xfrm rot="16200000">
            <a:off x="4986860" y="-5007454"/>
            <a:ext cx="2238646" cy="12212364"/>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 name="connsiteX0" fmla="*/ 4781736 w 4781736"/>
              <a:gd name="connsiteY0" fmla="*/ 0 h 8063346"/>
              <a:gd name="connsiteX1" fmla="*/ 4781736 w 4781736"/>
              <a:gd name="connsiteY1" fmla="*/ 8063346 h 8063346"/>
              <a:gd name="connsiteX2" fmla="*/ 750063 w 4781736"/>
              <a:gd name="connsiteY2" fmla="*/ 4031673 h 8063346"/>
              <a:gd name="connsiteX3" fmla="*/ 4781736 w 4781736"/>
              <a:gd name="connsiteY3" fmla="*/ 0 h 8063346"/>
              <a:gd name="connsiteX0" fmla="*/ 4781736 w 4781736"/>
              <a:gd name="connsiteY0" fmla="*/ 0 h 8076812"/>
              <a:gd name="connsiteX1" fmla="*/ 4781736 w 4781736"/>
              <a:gd name="connsiteY1" fmla="*/ 8063346 h 8076812"/>
              <a:gd name="connsiteX2" fmla="*/ 750063 w 4781736"/>
              <a:gd name="connsiteY2" fmla="*/ 4031673 h 8076812"/>
              <a:gd name="connsiteX3" fmla="*/ 4781736 w 4781736"/>
              <a:gd name="connsiteY3" fmla="*/ 0 h 8076812"/>
            </a:gdLst>
            <a:ahLst/>
            <a:cxnLst>
              <a:cxn ang="0">
                <a:pos x="connsiteX0" y="connsiteY0"/>
              </a:cxn>
              <a:cxn ang="0">
                <a:pos x="connsiteX1" y="connsiteY1"/>
              </a:cxn>
              <a:cxn ang="0">
                <a:pos x="connsiteX2" y="connsiteY2"/>
              </a:cxn>
              <a:cxn ang="0">
                <a:pos x="connsiteX3" y="connsiteY3"/>
              </a:cxn>
            </a:cxnLst>
            <a:rect l="l" t="t" r="r" b="b"/>
            <a:pathLst>
              <a:path w="4781736" h="8076812">
                <a:moveTo>
                  <a:pt x="4781736" y="0"/>
                </a:moveTo>
                <a:lnTo>
                  <a:pt x="4781736" y="8063346"/>
                </a:lnTo>
                <a:cubicBezTo>
                  <a:pt x="-923949" y="8283830"/>
                  <a:pt x="3232201" y="5748048"/>
                  <a:pt x="750063" y="4031673"/>
                </a:cubicBezTo>
                <a:cubicBezTo>
                  <a:pt x="-1732075" y="2315298"/>
                  <a:pt x="2555104" y="0"/>
                  <a:pt x="4781736" y="0"/>
                </a:cubicBezTo>
                <a:close/>
              </a:path>
            </a:pathLst>
          </a:cu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grpSp>
        <p:nvGrpSpPr>
          <p:cNvPr id="5" name="Group 4">
            <a:extLst>
              <a:ext uri="{FF2B5EF4-FFF2-40B4-BE49-F238E27FC236}">
                <a16:creationId xmlns:a16="http://schemas.microsoft.com/office/drawing/2014/main" id="{557D0B02-1537-F068-C61D-2227C0AB50D6}"/>
              </a:ext>
            </a:extLst>
          </p:cNvPr>
          <p:cNvGrpSpPr/>
          <p:nvPr/>
        </p:nvGrpSpPr>
        <p:grpSpPr>
          <a:xfrm>
            <a:off x="-8425151" y="1222125"/>
            <a:ext cx="3588017" cy="4865919"/>
            <a:chOff x="1052771" y="990830"/>
            <a:chExt cx="3588017" cy="4865919"/>
          </a:xfrm>
        </p:grpSpPr>
        <p:pic>
          <p:nvPicPr>
            <p:cNvPr id="6" name="Picture 5" descr="A group of people posing for a photo&#10;&#10;AI-generated content may be incorrect.">
              <a:extLst>
                <a:ext uri="{FF2B5EF4-FFF2-40B4-BE49-F238E27FC236}">
                  <a16:creationId xmlns:a16="http://schemas.microsoft.com/office/drawing/2014/main" id="{6131CC73-A76A-91F9-5245-32517A1CD941}"/>
                </a:ext>
              </a:extLst>
            </p:cNvPr>
            <p:cNvPicPr>
              <a:picLocks noChangeAspect="1"/>
            </p:cNvPicPr>
            <p:nvPr/>
          </p:nvPicPr>
          <p:blipFill>
            <a:blip r:embed="rId2">
              <a:extLst>
                <a:ext uri="{28A0092B-C50C-407E-A947-70E740481C1C}">
                  <a14:useLocalDpi xmlns:a14="http://schemas.microsoft.com/office/drawing/2010/main" val="0"/>
                </a:ext>
              </a:extLst>
            </a:blip>
            <a:srcRect l="17491"/>
            <a:stretch>
              <a:fillRect/>
            </a:stretch>
          </p:blipFill>
          <p:spPr>
            <a:xfrm>
              <a:off x="1068908" y="990830"/>
              <a:ext cx="3555743" cy="2871883"/>
            </a:xfrm>
            <a:prstGeom prst="rect">
              <a:avLst/>
            </a:prstGeom>
          </p:spPr>
        </p:pic>
        <p:grpSp>
          <p:nvGrpSpPr>
            <p:cNvPr id="7" name="Group 6">
              <a:extLst>
                <a:ext uri="{FF2B5EF4-FFF2-40B4-BE49-F238E27FC236}">
                  <a16:creationId xmlns:a16="http://schemas.microsoft.com/office/drawing/2014/main" id="{42C320FB-89C5-744E-C8CF-D89C9067C3CE}"/>
                </a:ext>
              </a:extLst>
            </p:cNvPr>
            <p:cNvGrpSpPr/>
            <p:nvPr/>
          </p:nvGrpSpPr>
          <p:grpSpPr>
            <a:xfrm>
              <a:off x="1052771" y="3716540"/>
              <a:ext cx="3588017" cy="2140209"/>
              <a:chOff x="168084" y="4031990"/>
              <a:chExt cx="3588017" cy="2140209"/>
            </a:xfrm>
          </p:grpSpPr>
          <p:sp>
            <p:nvSpPr>
              <p:cNvPr id="8" name="Rectangle: Rounded Corners 7">
                <a:extLst>
                  <a:ext uri="{FF2B5EF4-FFF2-40B4-BE49-F238E27FC236}">
                    <a16:creationId xmlns:a16="http://schemas.microsoft.com/office/drawing/2014/main" id="{9637C7F8-F5C3-49A6-DBCA-51A167F084C9}"/>
                  </a:ext>
                </a:extLst>
              </p:cNvPr>
              <p:cNvSpPr/>
              <p:nvPr/>
            </p:nvSpPr>
            <p:spPr>
              <a:xfrm>
                <a:off x="168084" y="4031990"/>
                <a:ext cx="3588017" cy="2140209"/>
              </a:xfrm>
              <a:prstGeom prst="roundRect">
                <a:avLst/>
              </a:prstGeom>
              <a:solidFill>
                <a:schemeClr val="accent4">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 name="TextBox 8">
                <a:extLst>
                  <a:ext uri="{FF2B5EF4-FFF2-40B4-BE49-F238E27FC236}">
                    <a16:creationId xmlns:a16="http://schemas.microsoft.com/office/drawing/2014/main" id="{0574C18D-2CB9-673F-D35B-FEB8535F5C88}"/>
                  </a:ext>
                </a:extLst>
              </p:cNvPr>
              <p:cNvSpPr txBox="1"/>
              <p:nvPr/>
            </p:nvSpPr>
            <p:spPr>
              <a:xfrm>
                <a:off x="973886" y="4113051"/>
                <a:ext cx="1689553" cy="338554"/>
              </a:xfrm>
              <a:prstGeom prst="rect">
                <a:avLst/>
              </a:prstGeom>
              <a:noFill/>
            </p:spPr>
            <p:txBody>
              <a:bodyPr wrap="square" rtlCol="0">
                <a:spAutoFit/>
              </a:bodyPr>
              <a:lstStyle/>
              <a:p>
                <a:pPr algn="ctr"/>
                <a:r>
                  <a:rPr lang="en-US" sz="1600" b="1" dirty="0">
                    <a:solidFill>
                      <a:srgbClr val="0070C0"/>
                    </a:solidFill>
                    <a:latin typeface="Roboto" pitchFamily="2" charset="0"/>
                    <a:ea typeface="Roboto" pitchFamily="2" charset="0"/>
                  </a:rPr>
                  <a:t>SINH VIÊN</a:t>
                </a:r>
                <a:endParaRPr lang="vi-VN" sz="1600" b="1" dirty="0">
                  <a:solidFill>
                    <a:srgbClr val="0070C0"/>
                  </a:solidFill>
                  <a:latin typeface="Roboto" pitchFamily="2" charset="0"/>
                  <a:ea typeface="Roboto" pitchFamily="2" charset="0"/>
                </a:endParaRPr>
              </a:p>
            </p:txBody>
          </p:sp>
          <p:grpSp>
            <p:nvGrpSpPr>
              <p:cNvPr id="10" name="Group 9">
                <a:extLst>
                  <a:ext uri="{FF2B5EF4-FFF2-40B4-BE49-F238E27FC236}">
                    <a16:creationId xmlns:a16="http://schemas.microsoft.com/office/drawing/2014/main" id="{7412F307-0A51-F49E-9AFE-8BF31E0744A1}"/>
                  </a:ext>
                </a:extLst>
              </p:cNvPr>
              <p:cNvGrpSpPr/>
              <p:nvPr/>
            </p:nvGrpSpPr>
            <p:grpSpPr>
              <a:xfrm>
                <a:off x="358584" y="4451605"/>
                <a:ext cx="3336470" cy="523220"/>
                <a:chOff x="358584" y="4451605"/>
                <a:chExt cx="3336470" cy="523220"/>
              </a:xfrm>
            </p:grpSpPr>
            <p:sp>
              <p:nvSpPr>
                <p:cNvPr id="16" name="TextBox 15">
                  <a:extLst>
                    <a:ext uri="{FF2B5EF4-FFF2-40B4-BE49-F238E27FC236}">
                      <a16:creationId xmlns:a16="http://schemas.microsoft.com/office/drawing/2014/main" id="{1CF03822-3492-DAE5-084F-3385E350F217}"/>
                    </a:ext>
                  </a:extLst>
                </p:cNvPr>
                <p:cNvSpPr txBox="1"/>
                <p:nvPr/>
              </p:nvSpPr>
              <p:spPr>
                <a:xfrm>
                  <a:off x="503877" y="4451605"/>
                  <a:ext cx="3191177"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Sử dụng tài khoản VNeID (mức độ 2, gắn với CCCD gắn chip).</a:t>
                  </a:r>
                </a:p>
              </p:txBody>
            </p:sp>
            <p:sp>
              <p:nvSpPr>
                <p:cNvPr id="17" name="Oval 16">
                  <a:extLst>
                    <a:ext uri="{FF2B5EF4-FFF2-40B4-BE49-F238E27FC236}">
                      <a16:creationId xmlns:a16="http://schemas.microsoft.com/office/drawing/2014/main" id="{72638AD3-3FF4-B2F8-43F0-F8D27EF076F5}"/>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1" name="Group 10">
                <a:extLst>
                  <a:ext uri="{FF2B5EF4-FFF2-40B4-BE49-F238E27FC236}">
                    <a16:creationId xmlns:a16="http://schemas.microsoft.com/office/drawing/2014/main" id="{E7025AF2-9E53-B8E6-3BBF-EECC147CD5B4}"/>
                  </a:ext>
                </a:extLst>
              </p:cNvPr>
              <p:cNvGrpSpPr/>
              <p:nvPr/>
            </p:nvGrpSpPr>
            <p:grpSpPr>
              <a:xfrm>
                <a:off x="358584" y="5059490"/>
                <a:ext cx="3191177" cy="954107"/>
                <a:chOff x="358584" y="5059490"/>
                <a:chExt cx="3336471" cy="954107"/>
              </a:xfrm>
            </p:grpSpPr>
            <p:sp>
              <p:nvSpPr>
                <p:cNvPr id="12" name="TextBox 11">
                  <a:extLst>
                    <a:ext uri="{FF2B5EF4-FFF2-40B4-BE49-F238E27FC236}">
                      <a16:creationId xmlns:a16="http://schemas.microsoft.com/office/drawing/2014/main" id="{E861BEF6-0BFE-A085-B2C7-442030C3D9A6}"/>
                    </a:ext>
                  </a:extLst>
                </p:cNvPr>
                <p:cNvSpPr txBox="1"/>
                <p:nvPr/>
              </p:nvSpPr>
              <p:spPr>
                <a:xfrm>
                  <a:off x="503877" y="5059490"/>
                  <a:ext cx="3191178" cy="954107"/>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Thực hiện nghiệp vụ (xin cấp bảng điểm, đăng ký môn học, xin bảo lưu, hợp đồng thực tập, …), hệ thống trường yêu cầu chữ ký xác nhận.</a:t>
                  </a:r>
                </a:p>
              </p:txBody>
            </p:sp>
            <p:sp>
              <p:nvSpPr>
                <p:cNvPr id="13" name="Oval 12">
                  <a:extLst>
                    <a:ext uri="{FF2B5EF4-FFF2-40B4-BE49-F238E27FC236}">
                      <a16:creationId xmlns:a16="http://schemas.microsoft.com/office/drawing/2014/main" id="{6E00CE03-95B8-5E1E-C2D5-4C6581192497}"/>
                    </a:ext>
                  </a:extLst>
                </p:cNvPr>
                <p:cNvSpPr/>
                <p:nvPr/>
              </p:nvSpPr>
              <p:spPr>
                <a:xfrm>
                  <a:off x="358584" y="517584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grpSp>
        <p:nvGrpSpPr>
          <p:cNvPr id="18" name="Group 17">
            <a:extLst>
              <a:ext uri="{FF2B5EF4-FFF2-40B4-BE49-F238E27FC236}">
                <a16:creationId xmlns:a16="http://schemas.microsoft.com/office/drawing/2014/main" id="{5B102950-1DBB-C54F-BF9B-29F0B09DA8F6}"/>
              </a:ext>
            </a:extLst>
          </p:cNvPr>
          <p:cNvGrpSpPr/>
          <p:nvPr/>
        </p:nvGrpSpPr>
        <p:grpSpPr>
          <a:xfrm>
            <a:off x="-4699868" y="0"/>
            <a:ext cx="4369138" cy="6418787"/>
            <a:chOff x="5096158" y="0"/>
            <a:chExt cx="4369138" cy="6418787"/>
          </a:xfrm>
        </p:grpSpPr>
        <p:grpSp>
          <p:nvGrpSpPr>
            <p:cNvPr id="20" name="Group 19">
              <a:extLst>
                <a:ext uri="{FF2B5EF4-FFF2-40B4-BE49-F238E27FC236}">
                  <a16:creationId xmlns:a16="http://schemas.microsoft.com/office/drawing/2014/main" id="{10A2CD16-D26E-3739-3147-932772509431}"/>
                </a:ext>
              </a:extLst>
            </p:cNvPr>
            <p:cNvGrpSpPr/>
            <p:nvPr/>
          </p:nvGrpSpPr>
          <p:grpSpPr>
            <a:xfrm>
              <a:off x="5096158" y="0"/>
              <a:ext cx="4369138" cy="4200691"/>
              <a:chOff x="3391197" y="876300"/>
              <a:chExt cx="4369138" cy="4200691"/>
            </a:xfrm>
          </p:grpSpPr>
          <p:grpSp>
            <p:nvGrpSpPr>
              <p:cNvPr id="88" name="Group 87">
                <a:extLst>
                  <a:ext uri="{FF2B5EF4-FFF2-40B4-BE49-F238E27FC236}">
                    <a16:creationId xmlns:a16="http://schemas.microsoft.com/office/drawing/2014/main" id="{A707266D-AB7D-2976-76AD-3BDE78303E34}"/>
                  </a:ext>
                </a:extLst>
              </p:cNvPr>
              <p:cNvGrpSpPr/>
              <p:nvPr/>
            </p:nvGrpSpPr>
            <p:grpSpPr>
              <a:xfrm>
                <a:off x="3391197" y="876300"/>
                <a:ext cx="4369138" cy="4200691"/>
                <a:chOff x="3865779" y="781050"/>
                <a:chExt cx="4369138" cy="4200691"/>
              </a:xfrm>
            </p:grpSpPr>
            <p:grpSp>
              <p:nvGrpSpPr>
                <p:cNvPr id="91" name="Group 90">
                  <a:extLst>
                    <a:ext uri="{FF2B5EF4-FFF2-40B4-BE49-F238E27FC236}">
                      <a16:creationId xmlns:a16="http://schemas.microsoft.com/office/drawing/2014/main" id="{3CF804DD-8075-015A-1E3F-8243FB15C826}"/>
                    </a:ext>
                  </a:extLst>
                </p:cNvPr>
                <p:cNvGrpSpPr/>
                <p:nvPr/>
              </p:nvGrpSpPr>
              <p:grpSpPr>
                <a:xfrm>
                  <a:off x="4282040" y="1067733"/>
                  <a:ext cx="2000252" cy="3914008"/>
                  <a:chOff x="5509261" y="2072639"/>
                  <a:chExt cx="1409700" cy="2758441"/>
                </a:xfrm>
              </p:grpSpPr>
              <p:pic>
                <p:nvPicPr>
                  <p:cNvPr id="96" name="Picture 95" descr="A black cell phone with purple trim&#10;&#10;AI-generated content may be incorrect.">
                    <a:extLst>
                      <a:ext uri="{FF2B5EF4-FFF2-40B4-BE49-F238E27FC236}">
                        <a16:creationId xmlns:a16="http://schemas.microsoft.com/office/drawing/2014/main" id="{DCC10852-F90E-FB1E-204A-641EBCAE6484}"/>
                      </a:ext>
                    </a:extLst>
                  </p:cNvPr>
                  <p:cNvPicPr>
                    <a:picLocks noChangeAspect="1"/>
                  </p:cNvPicPr>
                  <p:nvPr/>
                </p:nvPicPr>
                <p:blipFill>
                  <a:blip r:embed="rId3">
                    <a:extLst>
                      <a:ext uri="{28A0092B-C50C-407E-A947-70E740481C1C}">
                        <a14:useLocalDpi xmlns:a14="http://schemas.microsoft.com/office/drawing/2010/main" val="0"/>
                      </a:ext>
                    </a:extLst>
                  </a:blip>
                  <a:srcRect l="27585" t="5657" r="27156" b="5780"/>
                  <a:stretch>
                    <a:fillRect/>
                  </a:stretch>
                </p:blipFill>
                <p:spPr>
                  <a:xfrm>
                    <a:off x="5509261" y="2072639"/>
                    <a:ext cx="1409700" cy="2758441"/>
                  </a:xfrm>
                  <a:prstGeom prst="rect">
                    <a:avLst/>
                  </a:prstGeom>
                </p:spPr>
              </p:pic>
              <p:pic>
                <p:nvPicPr>
                  <p:cNvPr id="97" name="Picture 96">
                    <a:extLst>
                      <a:ext uri="{FF2B5EF4-FFF2-40B4-BE49-F238E27FC236}">
                        <a16:creationId xmlns:a16="http://schemas.microsoft.com/office/drawing/2014/main" id="{76AC6B02-1A5B-85A1-5BFF-241C0A184AED}"/>
                      </a:ext>
                    </a:extLst>
                  </p:cNvPr>
                  <p:cNvPicPr>
                    <a:picLocks noChangeAspect="1"/>
                  </p:cNvPicPr>
                  <p:nvPr/>
                </p:nvPicPr>
                <p:blipFill>
                  <a:blip r:embed="rId4">
                    <a:extLst>
                      <a:ext uri="{28A0092B-C50C-407E-A947-70E740481C1C}">
                        <a14:useLocalDpi xmlns:a14="http://schemas.microsoft.com/office/drawing/2010/main" val="0"/>
                      </a:ext>
                    </a:extLst>
                  </a:blip>
                  <a:srcRect t="1218" b="1218"/>
                  <a:stretch/>
                </p:blipFill>
                <p:spPr>
                  <a:xfrm>
                    <a:off x="5600578" y="2148840"/>
                    <a:ext cx="1227065" cy="2590800"/>
                  </a:xfrm>
                  <a:prstGeom prst="roundRect">
                    <a:avLst>
                      <a:gd name="adj" fmla="val 14496"/>
                    </a:avLst>
                  </a:prstGeom>
                </p:spPr>
              </p:pic>
            </p:grpSp>
            <p:grpSp>
              <p:nvGrpSpPr>
                <p:cNvPr id="92" name="Group 91">
                  <a:extLst>
                    <a:ext uri="{FF2B5EF4-FFF2-40B4-BE49-F238E27FC236}">
                      <a16:creationId xmlns:a16="http://schemas.microsoft.com/office/drawing/2014/main" id="{C821DB0A-E816-1150-96D1-668051F96E36}"/>
                    </a:ext>
                  </a:extLst>
                </p:cNvPr>
                <p:cNvGrpSpPr/>
                <p:nvPr/>
              </p:nvGrpSpPr>
              <p:grpSpPr>
                <a:xfrm>
                  <a:off x="6234665" y="1067733"/>
                  <a:ext cx="2000252" cy="3914008"/>
                  <a:chOff x="5509261" y="2072639"/>
                  <a:chExt cx="1409700" cy="2758441"/>
                </a:xfrm>
                <a:scene3d>
                  <a:camera prst="orthographicFront">
                    <a:rot lat="0" lon="0" rev="0"/>
                  </a:camera>
                  <a:lightRig rig="threePt" dir="t">
                    <a:rot lat="0" lon="0" rev="0"/>
                  </a:lightRig>
                </a:scene3d>
              </p:grpSpPr>
              <p:pic>
                <p:nvPicPr>
                  <p:cNvPr id="94" name="Picture 93" descr="A black cell phone with purple trim&#10;&#10;AI-generated content may be incorrect.">
                    <a:extLst>
                      <a:ext uri="{FF2B5EF4-FFF2-40B4-BE49-F238E27FC236}">
                        <a16:creationId xmlns:a16="http://schemas.microsoft.com/office/drawing/2014/main" id="{F3272DCD-229F-320D-792E-6FD198F90342}"/>
                      </a:ext>
                    </a:extLst>
                  </p:cNvPr>
                  <p:cNvPicPr>
                    <a:picLocks noChangeAspect="1"/>
                  </p:cNvPicPr>
                  <p:nvPr/>
                </p:nvPicPr>
                <p:blipFill>
                  <a:blip r:embed="rId3">
                    <a:extLst>
                      <a:ext uri="{28A0092B-C50C-407E-A947-70E740481C1C}">
                        <a14:useLocalDpi xmlns:a14="http://schemas.microsoft.com/office/drawing/2010/main" val="0"/>
                      </a:ext>
                    </a:extLst>
                  </a:blip>
                  <a:srcRect l="27585" t="5657" r="27156" b="5780"/>
                  <a:stretch>
                    <a:fillRect/>
                  </a:stretch>
                </p:blipFill>
                <p:spPr>
                  <a:xfrm>
                    <a:off x="5509261" y="2072639"/>
                    <a:ext cx="1409700" cy="2758441"/>
                  </a:xfrm>
                  <a:prstGeom prst="rect">
                    <a:avLst/>
                  </a:prstGeom>
                  <a:sp3d>
                    <a:bevelT w="0" h="6350"/>
                  </a:sp3d>
                </p:spPr>
              </p:pic>
              <p:pic>
                <p:nvPicPr>
                  <p:cNvPr id="95" name="Picture 94">
                    <a:extLst>
                      <a:ext uri="{FF2B5EF4-FFF2-40B4-BE49-F238E27FC236}">
                        <a16:creationId xmlns:a16="http://schemas.microsoft.com/office/drawing/2014/main" id="{4EFD8B8F-DA46-5185-00A0-DC52AD579F79}"/>
                      </a:ext>
                    </a:extLst>
                  </p:cNvPr>
                  <p:cNvPicPr>
                    <a:picLocks noChangeAspect="1"/>
                  </p:cNvPicPr>
                  <p:nvPr/>
                </p:nvPicPr>
                <p:blipFill>
                  <a:blip r:embed="rId5">
                    <a:extLst>
                      <a:ext uri="{28A0092B-C50C-407E-A947-70E740481C1C}">
                        <a14:useLocalDpi xmlns:a14="http://schemas.microsoft.com/office/drawing/2010/main" val="0"/>
                      </a:ext>
                    </a:extLst>
                  </a:blip>
                  <a:srcRect t="1218" b="1218"/>
                  <a:stretch/>
                </p:blipFill>
                <p:spPr>
                  <a:xfrm>
                    <a:off x="5600578" y="2148840"/>
                    <a:ext cx="1227065" cy="2590800"/>
                  </a:xfrm>
                  <a:prstGeom prst="roundRect">
                    <a:avLst>
                      <a:gd name="adj" fmla="val 14496"/>
                    </a:avLst>
                  </a:prstGeom>
                  <a:sp3d>
                    <a:bevelT w="0" h="6350"/>
                  </a:sp3d>
                </p:spPr>
              </p:pic>
            </p:grpSp>
            <p:pic>
              <p:nvPicPr>
                <p:cNvPr id="93" name="Picture 92" descr="A logo with a star and a red shield&#10;&#10;AI-generated content may be incorrect.">
                  <a:extLst>
                    <a:ext uri="{FF2B5EF4-FFF2-40B4-BE49-F238E27FC236}">
                      <a16:creationId xmlns:a16="http://schemas.microsoft.com/office/drawing/2014/main" id="{4A4F5361-280F-79DA-A8BB-088D871F6DB3}"/>
                    </a:ext>
                  </a:extLst>
                </p:cNvPr>
                <p:cNvPicPr>
                  <a:picLocks noChangeAspect="1"/>
                </p:cNvPicPr>
                <p:nvPr/>
              </p:nvPicPr>
              <p:blipFill>
                <a:blip r:embed="rId6">
                  <a:extLst>
                    <a:ext uri="{28A0092B-C50C-407E-A947-70E740481C1C}">
                      <a14:useLocalDpi xmlns:a14="http://schemas.microsoft.com/office/drawing/2010/main" val="0"/>
                    </a:ext>
                  </a:extLst>
                </a:blip>
                <a:srcRect l="24167" r="23000"/>
                <a:stretch>
                  <a:fillRect/>
                </a:stretch>
              </p:blipFill>
              <p:spPr>
                <a:xfrm>
                  <a:off x="3865779" y="781050"/>
                  <a:ext cx="982032" cy="929368"/>
                </a:xfrm>
                <a:prstGeom prst="rect">
                  <a:avLst/>
                </a:prstGeom>
              </p:spPr>
            </p:pic>
          </p:grpSp>
          <p:sp>
            <p:nvSpPr>
              <p:cNvPr id="89" name="Rectangle: Rounded Corners 88">
                <a:extLst>
                  <a:ext uri="{FF2B5EF4-FFF2-40B4-BE49-F238E27FC236}">
                    <a16:creationId xmlns:a16="http://schemas.microsoft.com/office/drawing/2014/main" id="{B25FB108-AF4A-29BE-3064-B780BF4F6BE2}"/>
                  </a:ext>
                </a:extLst>
              </p:cNvPr>
              <p:cNvSpPr/>
              <p:nvPr/>
            </p:nvSpPr>
            <p:spPr>
              <a:xfrm>
                <a:off x="4807583" y="3495481"/>
                <a:ext cx="423311" cy="638175"/>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0" name="Rectangle: Rounded Corners 89">
                <a:extLst>
                  <a:ext uri="{FF2B5EF4-FFF2-40B4-BE49-F238E27FC236}">
                    <a16:creationId xmlns:a16="http://schemas.microsoft.com/office/drawing/2014/main" id="{BBA9D874-ED15-C55C-7023-6841F277CD88}"/>
                  </a:ext>
                </a:extLst>
              </p:cNvPr>
              <p:cNvSpPr/>
              <p:nvPr/>
            </p:nvSpPr>
            <p:spPr>
              <a:xfrm>
                <a:off x="4866704" y="2333625"/>
                <a:ext cx="423311" cy="555950"/>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29" name="Rectangle: Rounded Corners 28">
              <a:extLst>
                <a:ext uri="{FF2B5EF4-FFF2-40B4-BE49-F238E27FC236}">
                  <a16:creationId xmlns:a16="http://schemas.microsoft.com/office/drawing/2014/main" id="{DCB67705-F8AD-93CD-935F-47CA6A813786}"/>
                </a:ext>
              </a:extLst>
            </p:cNvPr>
            <p:cNvSpPr/>
            <p:nvPr/>
          </p:nvSpPr>
          <p:spPr>
            <a:xfrm>
              <a:off x="5234877" y="4278579"/>
              <a:ext cx="4091700" cy="2140208"/>
            </a:xfrm>
            <a:prstGeom prst="roundRect">
              <a:avLst/>
            </a:prstGeom>
            <a:solidFill>
              <a:schemeClr val="accent4">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3" name="TextBox 32">
              <a:extLst>
                <a:ext uri="{FF2B5EF4-FFF2-40B4-BE49-F238E27FC236}">
                  <a16:creationId xmlns:a16="http://schemas.microsoft.com/office/drawing/2014/main" id="{D93421D7-77F0-2C73-1F23-73D71406647D}"/>
                </a:ext>
              </a:extLst>
            </p:cNvPr>
            <p:cNvSpPr txBox="1"/>
            <p:nvPr/>
          </p:nvSpPr>
          <p:spPr>
            <a:xfrm>
              <a:off x="6435951" y="4352196"/>
              <a:ext cx="1689553" cy="338554"/>
            </a:xfrm>
            <a:prstGeom prst="rect">
              <a:avLst/>
            </a:prstGeom>
            <a:noFill/>
          </p:spPr>
          <p:txBody>
            <a:bodyPr wrap="square" rtlCol="0">
              <a:spAutoFit/>
            </a:bodyPr>
            <a:lstStyle/>
            <a:p>
              <a:pPr algn="ctr"/>
              <a:r>
                <a:rPr lang="en-US" sz="1600" b="1" dirty="0" err="1">
                  <a:solidFill>
                    <a:srgbClr val="0070C0"/>
                  </a:solidFill>
                  <a:latin typeface="Roboto" pitchFamily="2" charset="0"/>
                  <a:ea typeface="Roboto" pitchFamily="2" charset="0"/>
                </a:rPr>
                <a:t>VNeID</a:t>
              </a:r>
              <a:r>
                <a:rPr lang="en-US" sz="1600" b="1" dirty="0">
                  <a:solidFill>
                    <a:srgbClr val="0070C0"/>
                  </a:solidFill>
                  <a:latin typeface="Roboto" pitchFamily="2" charset="0"/>
                  <a:ea typeface="Roboto" pitchFamily="2" charset="0"/>
                </a:rPr>
                <a:t> (KÝ SỐ)</a:t>
              </a:r>
              <a:endParaRPr lang="vi-VN" sz="1600" b="1" dirty="0">
                <a:solidFill>
                  <a:srgbClr val="0070C0"/>
                </a:solidFill>
                <a:latin typeface="Roboto" pitchFamily="2" charset="0"/>
                <a:ea typeface="Roboto" pitchFamily="2" charset="0"/>
              </a:endParaRPr>
            </a:p>
          </p:txBody>
        </p:sp>
        <p:grpSp>
          <p:nvGrpSpPr>
            <p:cNvPr id="36" name="Group 35">
              <a:extLst>
                <a:ext uri="{FF2B5EF4-FFF2-40B4-BE49-F238E27FC236}">
                  <a16:creationId xmlns:a16="http://schemas.microsoft.com/office/drawing/2014/main" id="{E8B2D8EC-BA18-36C6-5F01-FA35E2B92FB1}"/>
                </a:ext>
              </a:extLst>
            </p:cNvPr>
            <p:cNvGrpSpPr/>
            <p:nvPr/>
          </p:nvGrpSpPr>
          <p:grpSpPr>
            <a:xfrm>
              <a:off x="5421367" y="4659654"/>
              <a:ext cx="3779798" cy="523220"/>
              <a:chOff x="358584" y="4451605"/>
              <a:chExt cx="3779798" cy="523220"/>
            </a:xfrm>
          </p:grpSpPr>
          <p:sp>
            <p:nvSpPr>
              <p:cNvPr id="74" name="TextBox 73">
                <a:extLst>
                  <a:ext uri="{FF2B5EF4-FFF2-40B4-BE49-F238E27FC236}">
                    <a16:creationId xmlns:a16="http://schemas.microsoft.com/office/drawing/2014/main" id="{2373C24E-C0A2-574F-B203-7CA05DD421D9}"/>
                  </a:ext>
                </a:extLst>
              </p:cNvPr>
              <p:cNvSpPr txBox="1"/>
              <p:nvPr/>
            </p:nvSpPr>
            <p:spPr>
              <a:xfrm>
                <a:off x="503877" y="4451605"/>
                <a:ext cx="3634505"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Hệ thống quản lý đào tạo/cổng dịch vụ của trường kết nối API với VNeID.</a:t>
                </a:r>
              </a:p>
            </p:txBody>
          </p:sp>
          <p:sp>
            <p:nvSpPr>
              <p:cNvPr id="75" name="Oval 74">
                <a:extLst>
                  <a:ext uri="{FF2B5EF4-FFF2-40B4-BE49-F238E27FC236}">
                    <a16:creationId xmlns:a16="http://schemas.microsoft.com/office/drawing/2014/main" id="{040035F1-3302-9231-908D-E733C86C943E}"/>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7" name="Group 36">
              <a:extLst>
                <a:ext uri="{FF2B5EF4-FFF2-40B4-BE49-F238E27FC236}">
                  <a16:creationId xmlns:a16="http://schemas.microsoft.com/office/drawing/2014/main" id="{3A3882C5-4545-99AE-648C-F82FE32773C5}"/>
                </a:ext>
              </a:extLst>
            </p:cNvPr>
            <p:cNvGrpSpPr/>
            <p:nvPr/>
          </p:nvGrpSpPr>
          <p:grpSpPr>
            <a:xfrm>
              <a:off x="5421367" y="5141080"/>
              <a:ext cx="3779797" cy="523220"/>
              <a:chOff x="358584" y="4451605"/>
              <a:chExt cx="3779797" cy="523220"/>
            </a:xfrm>
          </p:grpSpPr>
          <p:sp>
            <p:nvSpPr>
              <p:cNvPr id="61" name="TextBox 60">
                <a:extLst>
                  <a:ext uri="{FF2B5EF4-FFF2-40B4-BE49-F238E27FC236}">
                    <a16:creationId xmlns:a16="http://schemas.microsoft.com/office/drawing/2014/main" id="{E4627E4E-8F30-5A44-6524-DED76F29C7DC}"/>
                  </a:ext>
                </a:extLst>
              </p:cNvPr>
              <p:cNvSpPr txBox="1"/>
              <p:nvPr/>
            </p:nvSpPr>
            <p:spPr>
              <a:xfrm>
                <a:off x="503876" y="4451605"/>
                <a:ext cx="3634505"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Sinh viên xác thực danh tính trên app VNeID (qua OTP, vân tay, FaceID hoặc PIN).</a:t>
                </a:r>
              </a:p>
            </p:txBody>
          </p:sp>
          <p:sp>
            <p:nvSpPr>
              <p:cNvPr id="62" name="Oval 61">
                <a:extLst>
                  <a:ext uri="{FF2B5EF4-FFF2-40B4-BE49-F238E27FC236}">
                    <a16:creationId xmlns:a16="http://schemas.microsoft.com/office/drawing/2014/main" id="{A21E8545-18A8-D66F-FE09-D3B59D628E53}"/>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0" name="Group 39">
              <a:extLst>
                <a:ext uri="{FF2B5EF4-FFF2-40B4-BE49-F238E27FC236}">
                  <a16:creationId xmlns:a16="http://schemas.microsoft.com/office/drawing/2014/main" id="{FEC4CF61-1594-5D63-974A-6F700CA168D1}"/>
                </a:ext>
              </a:extLst>
            </p:cNvPr>
            <p:cNvGrpSpPr/>
            <p:nvPr/>
          </p:nvGrpSpPr>
          <p:grpSpPr>
            <a:xfrm>
              <a:off x="5421367" y="5730564"/>
              <a:ext cx="3779797" cy="523220"/>
              <a:chOff x="358584" y="4451605"/>
              <a:chExt cx="3779797" cy="523220"/>
            </a:xfrm>
          </p:grpSpPr>
          <p:sp>
            <p:nvSpPr>
              <p:cNvPr id="42" name="TextBox 41">
                <a:extLst>
                  <a:ext uri="{FF2B5EF4-FFF2-40B4-BE49-F238E27FC236}">
                    <a16:creationId xmlns:a16="http://schemas.microsoft.com/office/drawing/2014/main" id="{CFF7B628-B88C-C265-B352-3B5EE3AEF72F}"/>
                  </a:ext>
                </a:extLst>
              </p:cNvPr>
              <p:cNvSpPr txBox="1"/>
              <p:nvPr/>
            </p:nvSpPr>
            <p:spPr>
              <a:xfrm>
                <a:off x="503877" y="4451605"/>
                <a:ext cx="3634504"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Thực hiện ký số từ xa bằng chứng thư số công dân do Bộ Công an cấp</a:t>
                </a:r>
              </a:p>
            </p:txBody>
          </p:sp>
          <p:sp>
            <p:nvSpPr>
              <p:cNvPr id="60" name="Oval 59">
                <a:extLst>
                  <a:ext uri="{FF2B5EF4-FFF2-40B4-BE49-F238E27FC236}">
                    <a16:creationId xmlns:a16="http://schemas.microsoft.com/office/drawing/2014/main" id="{A78A0771-D8B5-060B-E525-64586512910B}"/>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98" name="Group 97">
            <a:extLst>
              <a:ext uri="{FF2B5EF4-FFF2-40B4-BE49-F238E27FC236}">
                <a16:creationId xmlns:a16="http://schemas.microsoft.com/office/drawing/2014/main" id="{94C10E57-1E6A-4752-A28B-7A3B52404C1B}"/>
              </a:ext>
            </a:extLst>
          </p:cNvPr>
          <p:cNvGrpSpPr/>
          <p:nvPr/>
        </p:nvGrpSpPr>
        <p:grpSpPr>
          <a:xfrm>
            <a:off x="1162463" y="286683"/>
            <a:ext cx="4341298" cy="6100449"/>
            <a:chOff x="10222576" y="318338"/>
            <a:chExt cx="4341298" cy="6100449"/>
          </a:xfrm>
        </p:grpSpPr>
        <p:pic>
          <p:nvPicPr>
            <p:cNvPr id="99" name="Picture 98" descr="A computer screen with people in it&#10;&#10;AI-generated content may be incorrect.">
              <a:extLst>
                <a:ext uri="{FF2B5EF4-FFF2-40B4-BE49-F238E27FC236}">
                  <a16:creationId xmlns:a16="http://schemas.microsoft.com/office/drawing/2014/main" id="{FA601242-5118-BD89-17A9-BEB4D065D6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22576" y="318338"/>
              <a:ext cx="4341298" cy="3615488"/>
            </a:xfrm>
            <a:prstGeom prst="rect">
              <a:avLst/>
            </a:prstGeom>
          </p:spPr>
        </p:pic>
        <p:sp>
          <p:nvSpPr>
            <p:cNvPr id="100" name="Rectangle: Rounded Corners 99">
              <a:extLst>
                <a:ext uri="{FF2B5EF4-FFF2-40B4-BE49-F238E27FC236}">
                  <a16:creationId xmlns:a16="http://schemas.microsoft.com/office/drawing/2014/main" id="{879F3515-5705-4206-7FCC-8C0EC38AC6CE}"/>
                </a:ext>
              </a:extLst>
            </p:cNvPr>
            <p:cNvSpPr/>
            <p:nvPr/>
          </p:nvSpPr>
          <p:spPr>
            <a:xfrm>
              <a:off x="10222576" y="4277528"/>
              <a:ext cx="4341298" cy="2141259"/>
            </a:xfrm>
            <a:prstGeom prst="roundRect">
              <a:avLst/>
            </a:prstGeom>
            <a:solidFill>
              <a:schemeClr val="accent4">
                <a:lumMod val="20000"/>
                <a:lumOff val="80000"/>
              </a:schemeClr>
            </a:solidFill>
            <a:ln>
              <a:no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101" name="TextBox 100">
              <a:extLst>
                <a:ext uri="{FF2B5EF4-FFF2-40B4-BE49-F238E27FC236}">
                  <a16:creationId xmlns:a16="http://schemas.microsoft.com/office/drawing/2014/main" id="{629B3406-D6E2-BB09-8B6B-272F81DE9541}"/>
                </a:ext>
              </a:extLst>
            </p:cNvPr>
            <p:cNvSpPr txBox="1"/>
            <p:nvPr/>
          </p:nvSpPr>
          <p:spPr>
            <a:xfrm>
              <a:off x="11197723" y="4383773"/>
              <a:ext cx="2391005" cy="338554"/>
            </a:xfrm>
            <a:prstGeom prst="rect">
              <a:avLst/>
            </a:prstGeom>
            <a:noFill/>
          </p:spPr>
          <p:txBody>
            <a:bodyPr wrap="square" rtlCol="0">
              <a:spAutoFit/>
            </a:bodyPr>
            <a:lstStyle/>
            <a:p>
              <a:pPr algn="ctr"/>
              <a:r>
                <a:rPr lang="en-US" sz="1600" b="1" dirty="0">
                  <a:solidFill>
                    <a:srgbClr val="0070C0"/>
                  </a:solidFill>
                  <a:latin typeface="Roboto" pitchFamily="2" charset="0"/>
                  <a:ea typeface="Roboto" pitchFamily="2" charset="0"/>
                </a:rPr>
                <a:t>HỆ THỐNG TRƯỜNG</a:t>
              </a:r>
              <a:endParaRPr lang="vi-VN" sz="1600" b="1" dirty="0">
                <a:solidFill>
                  <a:srgbClr val="0070C0"/>
                </a:solidFill>
                <a:latin typeface="Roboto" pitchFamily="2" charset="0"/>
                <a:ea typeface="Roboto" pitchFamily="2" charset="0"/>
              </a:endParaRPr>
            </a:p>
          </p:txBody>
        </p:sp>
        <p:grpSp>
          <p:nvGrpSpPr>
            <p:cNvPr id="102" name="Group 101">
              <a:extLst>
                <a:ext uri="{FF2B5EF4-FFF2-40B4-BE49-F238E27FC236}">
                  <a16:creationId xmlns:a16="http://schemas.microsoft.com/office/drawing/2014/main" id="{E361DE90-27ED-9A19-CD0E-F7289E30D057}"/>
                </a:ext>
              </a:extLst>
            </p:cNvPr>
            <p:cNvGrpSpPr/>
            <p:nvPr/>
          </p:nvGrpSpPr>
          <p:grpSpPr>
            <a:xfrm>
              <a:off x="10503326" y="4733781"/>
              <a:ext cx="3779798" cy="307777"/>
              <a:chOff x="358584" y="4451605"/>
              <a:chExt cx="3779798" cy="307777"/>
            </a:xfrm>
          </p:grpSpPr>
          <p:sp>
            <p:nvSpPr>
              <p:cNvPr id="109" name="TextBox 108">
                <a:extLst>
                  <a:ext uri="{FF2B5EF4-FFF2-40B4-BE49-F238E27FC236}">
                    <a16:creationId xmlns:a16="http://schemas.microsoft.com/office/drawing/2014/main" id="{3C15C41F-3C67-E061-2471-DB079773AD7B}"/>
                  </a:ext>
                </a:extLst>
              </p:cNvPr>
              <p:cNvSpPr txBox="1"/>
              <p:nvPr/>
            </p:nvSpPr>
            <p:spPr>
              <a:xfrm>
                <a:off x="503877" y="4451605"/>
                <a:ext cx="3634505" cy="307777"/>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Nhận lại văn bản đã được ký số.</a:t>
                </a:r>
              </a:p>
            </p:txBody>
          </p:sp>
          <p:sp>
            <p:nvSpPr>
              <p:cNvPr id="110" name="Oval 109">
                <a:extLst>
                  <a:ext uri="{FF2B5EF4-FFF2-40B4-BE49-F238E27FC236}">
                    <a16:creationId xmlns:a16="http://schemas.microsoft.com/office/drawing/2014/main" id="{C38D999D-1FB7-3DE5-46AA-97939FFD0B6A}"/>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03" name="Group 102">
              <a:extLst>
                <a:ext uri="{FF2B5EF4-FFF2-40B4-BE49-F238E27FC236}">
                  <a16:creationId xmlns:a16="http://schemas.microsoft.com/office/drawing/2014/main" id="{33D53513-FBFD-9E2E-79A2-10C2E8C15F00}"/>
                </a:ext>
              </a:extLst>
            </p:cNvPr>
            <p:cNvGrpSpPr/>
            <p:nvPr/>
          </p:nvGrpSpPr>
          <p:grpSpPr>
            <a:xfrm>
              <a:off x="10503326" y="5097191"/>
              <a:ext cx="3779798" cy="307777"/>
              <a:chOff x="358584" y="4451605"/>
              <a:chExt cx="3779798" cy="307777"/>
            </a:xfrm>
          </p:grpSpPr>
          <p:sp>
            <p:nvSpPr>
              <p:cNvPr id="107" name="TextBox 106">
                <a:extLst>
                  <a:ext uri="{FF2B5EF4-FFF2-40B4-BE49-F238E27FC236}">
                    <a16:creationId xmlns:a16="http://schemas.microsoft.com/office/drawing/2014/main" id="{4B10B280-E6E8-1AF5-5101-9D5E9FEAF180}"/>
                  </a:ext>
                </a:extLst>
              </p:cNvPr>
              <p:cNvSpPr txBox="1"/>
              <p:nvPr/>
            </p:nvSpPr>
            <p:spPr>
              <a:xfrm>
                <a:off x="503877" y="4451605"/>
                <a:ext cx="3634505" cy="307777"/>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Lưu trữ trong cơ sở dữ liệu của trường.</a:t>
                </a:r>
              </a:p>
            </p:txBody>
          </p:sp>
          <p:sp>
            <p:nvSpPr>
              <p:cNvPr id="108" name="Oval 107">
                <a:extLst>
                  <a:ext uri="{FF2B5EF4-FFF2-40B4-BE49-F238E27FC236}">
                    <a16:creationId xmlns:a16="http://schemas.microsoft.com/office/drawing/2014/main" id="{F776F718-04F4-459E-4FCB-DDB7F7E4B9F0}"/>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04" name="Group 103">
              <a:extLst>
                <a:ext uri="{FF2B5EF4-FFF2-40B4-BE49-F238E27FC236}">
                  <a16:creationId xmlns:a16="http://schemas.microsoft.com/office/drawing/2014/main" id="{689D137D-324C-FB2E-171E-A72215113236}"/>
                </a:ext>
              </a:extLst>
            </p:cNvPr>
            <p:cNvGrpSpPr/>
            <p:nvPr/>
          </p:nvGrpSpPr>
          <p:grpSpPr>
            <a:xfrm>
              <a:off x="10503326" y="5460600"/>
              <a:ext cx="3779798" cy="523220"/>
              <a:chOff x="358584" y="4451605"/>
              <a:chExt cx="3779798" cy="523220"/>
            </a:xfrm>
          </p:grpSpPr>
          <p:sp>
            <p:nvSpPr>
              <p:cNvPr id="105" name="TextBox 104">
                <a:extLst>
                  <a:ext uri="{FF2B5EF4-FFF2-40B4-BE49-F238E27FC236}">
                    <a16:creationId xmlns:a16="http://schemas.microsoft.com/office/drawing/2014/main" id="{928B378F-3EDB-79C2-9B20-37FD150E6EC3}"/>
                  </a:ext>
                </a:extLst>
              </p:cNvPr>
              <p:cNvSpPr txBox="1"/>
              <p:nvPr/>
            </p:nvSpPr>
            <p:spPr>
              <a:xfrm>
                <a:off x="503877" y="4451605"/>
                <a:ext cx="3634505" cy="523220"/>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Cho phép kiểm tra tính hợp lệ của chữ ký số bất kỳ lúc nào.</a:t>
                </a:r>
              </a:p>
            </p:txBody>
          </p:sp>
          <p:sp>
            <p:nvSpPr>
              <p:cNvPr id="106" name="Oval 105">
                <a:extLst>
                  <a:ext uri="{FF2B5EF4-FFF2-40B4-BE49-F238E27FC236}">
                    <a16:creationId xmlns:a16="http://schemas.microsoft.com/office/drawing/2014/main" id="{6921A7CB-26FC-2DFB-094E-703EB8060F87}"/>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111" name="Group 110">
            <a:extLst>
              <a:ext uri="{FF2B5EF4-FFF2-40B4-BE49-F238E27FC236}">
                <a16:creationId xmlns:a16="http://schemas.microsoft.com/office/drawing/2014/main" id="{308D5919-82EE-BA1A-6340-7DFE5E0CBD92}"/>
              </a:ext>
            </a:extLst>
          </p:cNvPr>
          <p:cNvGrpSpPr/>
          <p:nvPr/>
        </p:nvGrpSpPr>
        <p:grpSpPr>
          <a:xfrm>
            <a:off x="7138279" y="975538"/>
            <a:ext cx="4142105" cy="5384587"/>
            <a:chOff x="15258271" y="1368639"/>
            <a:chExt cx="4142105" cy="5384587"/>
          </a:xfrm>
        </p:grpSpPr>
        <p:pic>
          <p:nvPicPr>
            <p:cNvPr id="112" name="Picture 111" descr="A close-up of people holding a pen and paper&#10;&#10;AI-generated content may be incorrect.">
              <a:extLst>
                <a:ext uri="{FF2B5EF4-FFF2-40B4-BE49-F238E27FC236}">
                  <a16:creationId xmlns:a16="http://schemas.microsoft.com/office/drawing/2014/main" id="{A3A9DC2E-F94C-ABAB-77CA-7212C961F55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258271" y="1368639"/>
              <a:ext cx="3891258" cy="2364645"/>
            </a:xfrm>
            <a:prstGeom prst="roundRect">
              <a:avLst/>
            </a:prstGeom>
          </p:spPr>
        </p:pic>
        <p:sp>
          <p:nvSpPr>
            <p:cNvPr id="113" name="Rectangle: Rounded Corners 112">
              <a:extLst>
                <a:ext uri="{FF2B5EF4-FFF2-40B4-BE49-F238E27FC236}">
                  <a16:creationId xmlns:a16="http://schemas.microsoft.com/office/drawing/2014/main" id="{1053458D-85D3-ADE9-37B8-0C40126B218E}"/>
                </a:ext>
              </a:extLst>
            </p:cNvPr>
            <p:cNvSpPr/>
            <p:nvPr/>
          </p:nvSpPr>
          <p:spPr>
            <a:xfrm>
              <a:off x="15258271" y="3933826"/>
              <a:ext cx="4142105" cy="2819400"/>
            </a:xfrm>
            <a:prstGeom prst="roundRect">
              <a:avLst/>
            </a:prstGeom>
            <a:solidFill>
              <a:schemeClr val="accent4">
                <a:lumMod val="20000"/>
                <a:lumOff val="80000"/>
              </a:schemeClr>
            </a:solidFill>
            <a:ln>
              <a:no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114" name="TextBox 113">
              <a:extLst>
                <a:ext uri="{FF2B5EF4-FFF2-40B4-BE49-F238E27FC236}">
                  <a16:creationId xmlns:a16="http://schemas.microsoft.com/office/drawing/2014/main" id="{2BC23292-3ADC-9E1A-E49C-6EBFFE4E8B1A}"/>
                </a:ext>
              </a:extLst>
            </p:cNvPr>
            <p:cNvSpPr txBox="1"/>
            <p:nvPr/>
          </p:nvSpPr>
          <p:spPr>
            <a:xfrm>
              <a:off x="16133821" y="4036775"/>
              <a:ext cx="2391005" cy="338554"/>
            </a:xfrm>
            <a:prstGeom prst="rect">
              <a:avLst/>
            </a:prstGeom>
            <a:noFill/>
          </p:spPr>
          <p:txBody>
            <a:bodyPr wrap="square" rtlCol="0">
              <a:spAutoFit/>
            </a:bodyPr>
            <a:lstStyle/>
            <a:p>
              <a:pPr algn="ctr"/>
              <a:r>
                <a:rPr lang="en-US" sz="1600" b="1" dirty="0">
                  <a:solidFill>
                    <a:srgbClr val="0070C0"/>
                  </a:solidFill>
                  <a:latin typeface="Roboto" pitchFamily="2" charset="0"/>
                  <a:ea typeface="Roboto" pitchFamily="2" charset="0"/>
                </a:rPr>
                <a:t>VĂN BẢN HỢP PHÁP</a:t>
              </a:r>
              <a:endParaRPr lang="vi-VN" sz="1600" b="1" dirty="0">
                <a:solidFill>
                  <a:srgbClr val="0070C0"/>
                </a:solidFill>
                <a:latin typeface="Roboto" pitchFamily="2" charset="0"/>
                <a:ea typeface="Roboto" pitchFamily="2" charset="0"/>
              </a:endParaRPr>
            </a:p>
          </p:txBody>
        </p:sp>
        <p:grpSp>
          <p:nvGrpSpPr>
            <p:cNvPr id="115" name="Group 114">
              <a:extLst>
                <a:ext uri="{FF2B5EF4-FFF2-40B4-BE49-F238E27FC236}">
                  <a16:creationId xmlns:a16="http://schemas.microsoft.com/office/drawing/2014/main" id="{BD9E837C-FB41-DFA8-077B-E702626B39DF}"/>
                </a:ext>
              </a:extLst>
            </p:cNvPr>
            <p:cNvGrpSpPr/>
            <p:nvPr/>
          </p:nvGrpSpPr>
          <p:grpSpPr>
            <a:xfrm>
              <a:off x="15491883" y="4420025"/>
              <a:ext cx="3720529" cy="738664"/>
              <a:chOff x="358584" y="4451605"/>
              <a:chExt cx="3181563" cy="738664"/>
            </a:xfrm>
          </p:grpSpPr>
          <p:sp>
            <p:nvSpPr>
              <p:cNvPr id="122" name="TextBox 121">
                <a:extLst>
                  <a:ext uri="{FF2B5EF4-FFF2-40B4-BE49-F238E27FC236}">
                    <a16:creationId xmlns:a16="http://schemas.microsoft.com/office/drawing/2014/main" id="{898B262E-39C2-C0A9-D0A8-BE8301BF9732}"/>
                  </a:ext>
                </a:extLst>
              </p:cNvPr>
              <p:cNvSpPr txBox="1"/>
              <p:nvPr/>
            </p:nvSpPr>
            <p:spPr>
              <a:xfrm>
                <a:off x="503877" y="4451605"/>
                <a:ext cx="3036270" cy="738664"/>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Văn bản điện tử (đơn, hợp đồng, bảng điểm, giấy xác nhận, …) được gắn chữ ký số cá nhân của sinh viên.</a:t>
                </a:r>
              </a:p>
            </p:txBody>
          </p:sp>
          <p:sp>
            <p:nvSpPr>
              <p:cNvPr id="123" name="Oval 122">
                <a:extLst>
                  <a:ext uri="{FF2B5EF4-FFF2-40B4-BE49-F238E27FC236}">
                    <a16:creationId xmlns:a16="http://schemas.microsoft.com/office/drawing/2014/main" id="{2F16D068-DBDE-6C97-CECC-27B1F7BE3A04}"/>
                  </a:ext>
                </a:extLst>
              </p:cNvPr>
              <p:cNvSpPr/>
              <p:nvPr/>
            </p:nvSpPr>
            <p:spPr>
              <a:xfrm>
                <a:off x="358584" y="458529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16" name="Group 115">
              <a:extLst>
                <a:ext uri="{FF2B5EF4-FFF2-40B4-BE49-F238E27FC236}">
                  <a16:creationId xmlns:a16="http://schemas.microsoft.com/office/drawing/2014/main" id="{73362ABA-48A6-42B8-5E11-C65D49D3BAE5}"/>
                </a:ext>
              </a:extLst>
            </p:cNvPr>
            <p:cNvGrpSpPr/>
            <p:nvPr/>
          </p:nvGrpSpPr>
          <p:grpSpPr>
            <a:xfrm>
              <a:off x="15491883" y="5158689"/>
              <a:ext cx="3822768" cy="738664"/>
              <a:chOff x="358584" y="4451605"/>
              <a:chExt cx="3181563" cy="738664"/>
            </a:xfrm>
          </p:grpSpPr>
          <p:sp>
            <p:nvSpPr>
              <p:cNvPr id="120" name="TextBox 119">
                <a:extLst>
                  <a:ext uri="{FF2B5EF4-FFF2-40B4-BE49-F238E27FC236}">
                    <a16:creationId xmlns:a16="http://schemas.microsoft.com/office/drawing/2014/main" id="{2FFD1568-8E65-FD06-3516-B9BD87B5090D}"/>
                  </a:ext>
                </a:extLst>
              </p:cNvPr>
              <p:cNvSpPr txBox="1"/>
              <p:nvPr/>
            </p:nvSpPr>
            <p:spPr>
              <a:xfrm>
                <a:off x="503877" y="4451605"/>
                <a:ext cx="3036270" cy="738664"/>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Có giá trị pháp lý tương đương văn bản giấy có chữ ký tay và con dấu theo Luật Giao dịch điện tử 2023.</a:t>
                </a:r>
              </a:p>
            </p:txBody>
          </p:sp>
          <p:sp>
            <p:nvSpPr>
              <p:cNvPr id="121" name="Oval 120">
                <a:extLst>
                  <a:ext uri="{FF2B5EF4-FFF2-40B4-BE49-F238E27FC236}">
                    <a16:creationId xmlns:a16="http://schemas.microsoft.com/office/drawing/2014/main" id="{EDFC6141-D949-DA23-C30F-62D88FCED129}"/>
                  </a:ext>
                </a:extLst>
              </p:cNvPr>
              <p:cNvSpPr/>
              <p:nvPr/>
            </p:nvSpPr>
            <p:spPr>
              <a:xfrm>
                <a:off x="358584" y="4585295"/>
                <a:ext cx="59923"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17" name="Group 116">
              <a:extLst>
                <a:ext uri="{FF2B5EF4-FFF2-40B4-BE49-F238E27FC236}">
                  <a16:creationId xmlns:a16="http://schemas.microsoft.com/office/drawing/2014/main" id="{0C6462BE-937F-E645-3957-8A51F159167F}"/>
                </a:ext>
              </a:extLst>
            </p:cNvPr>
            <p:cNvGrpSpPr/>
            <p:nvPr/>
          </p:nvGrpSpPr>
          <p:grpSpPr>
            <a:xfrm>
              <a:off x="15491883" y="5875612"/>
              <a:ext cx="3822768" cy="738664"/>
              <a:chOff x="358584" y="4451605"/>
              <a:chExt cx="3181563" cy="738664"/>
            </a:xfrm>
          </p:grpSpPr>
          <p:sp>
            <p:nvSpPr>
              <p:cNvPr id="118" name="TextBox 117">
                <a:extLst>
                  <a:ext uri="{FF2B5EF4-FFF2-40B4-BE49-F238E27FC236}">
                    <a16:creationId xmlns:a16="http://schemas.microsoft.com/office/drawing/2014/main" id="{C26767CD-8E53-896A-FE23-E34079CE08AF}"/>
                  </a:ext>
                </a:extLst>
              </p:cNvPr>
              <p:cNvSpPr txBox="1"/>
              <p:nvPr/>
            </p:nvSpPr>
            <p:spPr>
              <a:xfrm>
                <a:off x="503877" y="4451605"/>
                <a:ext cx="3036270" cy="738664"/>
              </a:xfrm>
              <a:prstGeom prst="rect">
                <a:avLst/>
              </a:prstGeom>
              <a:noFill/>
            </p:spPr>
            <p:txBody>
              <a:bodyPr wrap="square" rtlCol="0">
                <a:spAutoFit/>
              </a:bodyPr>
              <a:lstStyle/>
              <a:p>
                <a:r>
                  <a:rPr lang="vi-VN" sz="1400" dirty="0">
                    <a:solidFill>
                      <a:srgbClr val="0070C0"/>
                    </a:solidFill>
                    <a:latin typeface="Roboto" pitchFamily="2" charset="0"/>
                    <a:ea typeface="Roboto" pitchFamily="2" charset="0"/>
                  </a:rPr>
                  <a:t>Văn bản có thể gửi ra bên ngoài (doanh nghiệp, ngân hàng, cơ quan nhà nước) và được chấp nhận hợp lệ.</a:t>
                </a:r>
              </a:p>
            </p:txBody>
          </p:sp>
          <p:sp>
            <p:nvSpPr>
              <p:cNvPr id="119" name="Oval 118">
                <a:extLst>
                  <a:ext uri="{FF2B5EF4-FFF2-40B4-BE49-F238E27FC236}">
                    <a16:creationId xmlns:a16="http://schemas.microsoft.com/office/drawing/2014/main" id="{C1C5081A-7F97-6DBB-D240-A40294B674AA}"/>
                  </a:ext>
                </a:extLst>
              </p:cNvPr>
              <p:cNvSpPr/>
              <p:nvPr/>
            </p:nvSpPr>
            <p:spPr>
              <a:xfrm>
                <a:off x="358584" y="4585295"/>
                <a:ext cx="59923"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spTree>
    <p:extLst>
      <p:ext uri="{BB962C8B-B14F-4D97-AF65-F5344CB8AC3E}">
        <p14:creationId xmlns:p14="http://schemas.microsoft.com/office/powerpoint/2010/main" val="3973028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F71A511-460B-7AAB-4BBF-DAB409267EB6}"/>
              </a:ext>
            </a:extLst>
          </p:cNvPr>
          <p:cNvGrpSpPr/>
          <p:nvPr/>
        </p:nvGrpSpPr>
        <p:grpSpPr>
          <a:xfrm>
            <a:off x="-110836" y="-508001"/>
            <a:ext cx="4573883" cy="7906327"/>
            <a:chOff x="-110836" y="-508001"/>
            <a:chExt cx="4573883" cy="7906327"/>
          </a:xfrm>
        </p:grpSpPr>
        <p:sp>
          <p:nvSpPr>
            <p:cNvPr id="3" name="Freeform: Shape 2">
              <a:extLst>
                <a:ext uri="{FF2B5EF4-FFF2-40B4-BE49-F238E27FC236}">
                  <a16:creationId xmlns:a16="http://schemas.microsoft.com/office/drawing/2014/main" id="{20FA5B51-97B8-5A43-F60C-37C6E02DAF1F}"/>
                </a:ext>
              </a:extLst>
            </p:cNvPr>
            <p:cNvSpPr/>
            <p:nvPr/>
          </p:nvSpPr>
          <p:spPr>
            <a:xfrm rot="10800000">
              <a:off x="-110836" y="-508001"/>
              <a:ext cx="3520936" cy="7906327"/>
            </a:xfrm>
            <a:custGeom>
              <a:avLst/>
              <a:gdLst>
                <a:gd name="connsiteX0" fmla="*/ 4031673 w 4031673"/>
                <a:gd name="connsiteY0" fmla="*/ 0 h 8063346"/>
                <a:gd name="connsiteX1" fmla="*/ 4031673 w 4031673"/>
                <a:gd name="connsiteY1" fmla="*/ 8063346 h 8063346"/>
                <a:gd name="connsiteX2" fmla="*/ 0 w 4031673"/>
                <a:gd name="connsiteY2" fmla="*/ 4031673 h 8063346"/>
                <a:gd name="connsiteX3" fmla="*/ 4031673 w 4031673"/>
                <a:gd name="connsiteY3" fmla="*/ 0 h 8063346"/>
              </a:gdLst>
              <a:ahLst/>
              <a:cxnLst>
                <a:cxn ang="0">
                  <a:pos x="connsiteX0" y="connsiteY0"/>
                </a:cxn>
                <a:cxn ang="0">
                  <a:pos x="connsiteX1" y="connsiteY1"/>
                </a:cxn>
                <a:cxn ang="0">
                  <a:pos x="connsiteX2" y="connsiteY2"/>
                </a:cxn>
                <a:cxn ang="0">
                  <a:pos x="connsiteX3" y="connsiteY3"/>
                </a:cxn>
              </a:cxnLst>
              <a:rect l="l" t="t" r="r" b="b"/>
              <a:pathLst>
                <a:path w="4031673" h="8063346">
                  <a:moveTo>
                    <a:pt x="4031673" y="0"/>
                  </a:moveTo>
                  <a:lnTo>
                    <a:pt x="4031673" y="8063346"/>
                  </a:lnTo>
                  <a:cubicBezTo>
                    <a:pt x="1805041" y="8063346"/>
                    <a:pt x="0" y="6258305"/>
                    <a:pt x="0" y="4031673"/>
                  </a:cubicBezTo>
                  <a:cubicBezTo>
                    <a:pt x="0" y="1805041"/>
                    <a:pt x="1805041" y="0"/>
                    <a:pt x="4031673" y="0"/>
                  </a:cubicBezTo>
                  <a:close/>
                </a:path>
              </a:pathLst>
            </a:cu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4" name="Rectangle: Rounded Corners 3">
              <a:extLst>
                <a:ext uri="{FF2B5EF4-FFF2-40B4-BE49-F238E27FC236}">
                  <a16:creationId xmlns:a16="http://schemas.microsoft.com/office/drawing/2014/main" id="{AE19A7B2-8710-F979-BE4D-D3881068C720}"/>
                </a:ext>
              </a:extLst>
            </p:cNvPr>
            <p:cNvSpPr/>
            <p:nvPr/>
          </p:nvSpPr>
          <p:spPr>
            <a:xfrm>
              <a:off x="942109" y="757381"/>
              <a:ext cx="3520938" cy="5343238"/>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Rectangle: Rounded Corners 4">
              <a:extLst>
                <a:ext uri="{FF2B5EF4-FFF2-40B4-BE49-F238E27FC236}">
                  <a16:creationId xmlns:a16="http://schemas.microsoft.com/office/drawing/2014/main" id="{F304C5CF-61C2-C00F-64F4-6F8C6AFAF056}"/>
                </a:ext>
              </a:extLst>
            </p:cNvPr>
            <p:cNvSpPr/>
            <p:nvPr/>
          </p:nvSpPr>
          <p:spPr>
            <a:xfrm>
              <a:off x="1165781" y="840509"/>
              <a:ext cx="3073593" cy="5260110"/>
            </a:xfrm>
            <a:prstGeom prst="roundRect">
              <a:avLst>
                <a:gd name="adj" fmla="val 50000"/>
              </a:avLst>
            </a:prstGeom>
            <a:blipFill>
              <a:blip r:embed="rId2">
                <a:grayscl/>
                <a:extLst>
                  <a:ext uri="{BEBA8EAE-BF5A-486C-A8C5-ECC9F3942E4B}">
                    <a14:imgProps xmlns:a14="http://schemas.microsoft.com/office/drawing/2010/main">
                      <a14:imgLayer r:embed="rId3">
                        <a14:imgEffect>
                          <a14:colorTemperature colorTemp="112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Rectangle: Rounded Corners 5">
              <a:extLst>
                <a:ext uri="{FF2B5EF4-FFF2-40B4-BE49-F238E27FC236}">
                  <a16:creationId xmlns:a16="http://schemas.microsoft.com/office/drawing/2014/main" id="{95A6B1C0-6CFE-7E16-F9CD-C4FEC2BF6377}"/>
                </a:ext>
              </a:extLst>
            </p:cNvPr>
            <p:cNvSpPr/>
            <p:nvPr/>
          </p:nvSpPr>
          <p:spPr>
            <a:xfrm>
              <a:off x="2043236" y="1967345"/>
              <a:ext cx="1590537" cy="2715491"/>
            </a:xfrm>
            <a:prstGeom prst="roundRect">
              <a:avLst>
                <a:gd name="adj" fmla="val 50000"/>
              </a:avLst>
            </a:prstGeom>
            <a:solidFill>
              <a:srgbClr val="0070C0">
                <a:alpha val="6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B9F206DD-A607-A887-237E-24B7BD506364}"/>
                </a:ext>
              </a:extLst>
            </p:cNvPr>
            <p:cNvSpPr txBox="1"/>
            <p:nvPr/>
          </p:nvSpPr>
          <p:spPr>
            <a:xfrm>
              <a:off x="2515231" y="2921168"/>
              <a:ext cx="646545" cy="1015663"/>
            </a:xfrm>
            <a:prstGeom prst="rect">
              <a:avLst/>
            </a:prstGeom>
            <a:noFill/>
          </p:spPr>
          <p:txBody>
            <a:bodyPr wrap="square" rtlCol="0">
              <a:spAutoFit/>
            </a:bodyPr>
            <a:lstStyle/>
            <a:p>
              <a:pPr algn="ctr"/>
              <a:r>
                <a:rPr lang="en-US" sz="6000" b="1" dirty="0">
                  <a:solidFill>
                    <a:schemeClr val="bg1"/>
                  </a:solidFill>
                  <a:latin typeface="Roboto" pitchFamily="2" charset="0"/>
                  <a:ea typeface="Roboto" pitchFamily="2" charset="0"/>
                </a:rPr>
                <a:t>5</a:t>
              </a:r>
              <a:endParaRPr lang="vi-VN" sz="6000" b="1" dirty="0">
                <a:solidFill>
                  <a:schemeClr val="bg1"/>
                </a:solidFill>
                <a:latin typeface="Roboto" pitchFamily="2" charset="0"/>
                <a:ea typeface="Roboto" pitchFamily="2" charset="0"/>
              </a:endParaRPr>
            </a:p>
          </p:txBody>
        </p:sp>
      </p:grpSp>
      <p:grpSp>
        <p:nvGrpSpPr>
          <p:cNvPr id="8" name="Group 7">
            <a:extLst>
              <a:ext uri="{FF2B5EF4-FFF2-40B4-BE49-F238E27FC236}">
                <a16:creationId xmlns:a16="http://schemas.microsoft.com/office/drawing/2014/main" id="{572F27CD-EA54-8C44-E36C-72B9160D2E44}"/>
              </a:ext>
            </a:extLst>
          </p:cNvPr>
          <p:cNvGrpSpPr/>
          <p:nvPr/>
        </p:nvGrpSpPr>
        <p:grpSpPr>
          <a:xfrm>
            <a:off x="3633773" y="267778"/>
            <a:ext cx="7616118" cy="1145461"/>
            <a:chOff x="3633773" y="267778"/>
            <a:chExt cx="7616118" cy="1145461"/>
          </a:xfrm>
        </p:grpSpPr>
        <p:sp>
          <p:nvSpPr>
            <p:cNvPr id="9" name="TextBox 8">
              <a:extLst>
                <a:ext uri="{FF2B5EF4-FFF2-40B4-BE49-F238E27FC236}">
                  <a16:creationId xmlns:a16="http://schemas.microsoft.com/office/drawing/2014/main" id="{80D50309-C33E-1987-E463-C47B4BC4F7E2}"/>
                </a:ext>
              </a:extLst>
            </p:cNvPr>
            <p:cNvSpPr txBox="1"/>
            <p:nvPr/>
          </p:nvSpPr>
          <p:spPr>
            <a:xfrm>
              <a:off x="3949049" y="267778"/>
              <a:ext cx="7300842" cy="1015663"/>
            </a:xfrm>
            <a:prstGeom prst="rect">
              <a:avLst/>
            </a:prstGeom>
            <a:noFill/>
          </p:spPr>
          <p:txBody>
            <a:bodyPr wrap="square" rtlCol="0">
              <a:spAutoFit/>
            </a:bodyPr>
            <a:lstStyle/>
            <a:p>
              <a:pPr algn="just"/>
              <a:r>
                <a:rPr lang="en-US" sz="3000" b="1" dirty="0">
                  <a:solidFill>
                    <a:schemeClr val="bg2">
                      <a:lumMod val="25000"/>
                    </a:schemeClr>
                  </a:solidFill>
                  <a:latin typeface="Roboto" pitchFamily="2" charset="0"/>
                  <a:ea typeface="Roboto" pitchFamily="2" charset="0"/>
                </a:rPr>
                <a:t>LỢI ÍCH </a:t>
              </a:r>
            </a:p>
            <a:p>
              <a:pPr algn="just"/>
              <a:r>
                <a:rPr lang="en-US" sz="3000" b="1" dirty="0">
                  <a:solidFill>
                    <a:srgbClr val="0070C0"/>
                  </a:solidFill>
                  <a:latin typeface="Roboto" pitchFamily="2" charset="0"/>
                  <a:ea typeface="Roboto" pitchFamily="2" charset="0"/>
                </a:rPr>
                <a:t>VÀ TÍNH CẤP THIẾT</a:t>
              </a:r>
              <a:endParaRPr lang="vi-VN" sz="3000" b="1" dirty="0">
                <a:solidFill>
                  <a:srgbClr val="0070C0"/>
                </a:solidFill>
                <a:latin typeface="Roboto" pitchFamily="2" charset="0"/>
                <a:ea typeface="Roboto" pitchFamily="2" charset="0"/>
              </a:endParaRPr>
            </a:p>
          </p:txBody>
        </p:sp>
        <p:grpSp>
          <p:nvGrpSpPr>
            <p:cNvPr id="10" name="Group 9">
              <a:extLst>
                <a:ext uri="{FF2B5EF4-FFF2-40B4-BE49-F238E27FC236}">
                  <a16:creationId xmlns:a16="http://schemas.microsoft.com/office/drawing/2014/main" id="{41E94328-7F7F-2468-9F48-29D8EA16DF79}"/>
                </a:ext>
              </a:extLst>
            </p:cNvPr>
            <p:cNvGrpSpPr/>
            <p:nvPr/>
          </p:nvGrpSpPr>
          <p:grpSpPr>
            <a:xfrm>
              <a:off x="3633773" y="1319330"/>
              <a:ext cx="7322878" cy="93909"/>
              <a:chOff x="4404368" y="1337114"/>
              <a:chExt cx="7322878" cy="93909"/>
            </a:xfrm>
          </p:grpSpPr>
          <p:cxnSp>
            <p:nvCxnSpPr>
              <p:cNvPr id="11" name="Straight Connector 10">
                <a:extLst>
                  <a:ext uri="{FF2B5EF4-FFF2-40B4-BE49-F238E27FC236}">
                    <a16:creationId xmlns:a16="http://schemas.microsoft.com/office/drawing/2014/main" id="{666E6515-56B7-37F3-5B41-013FFE24BEAE}"/>
                  </a:ext>
                </a:extLst>
              </p:cNvPr>
              <p:cNvCxnSpPr>
                <a:cxnSpLocks/>
                <a:endCxn id="14" idx="6"/>
              </p:cNvCxnSpPr>
              <p:nvPr/>
            </p:nvCxnSpPr>
            <p:spPr>
              <a:xfrm flipV="1">
                <a:off x="4463045" y="1384069"/>
                <a:ext cx="7264201" cy="0"/>
              </a:xfrm>
              <a:prstGeom prst="line">
                <a:avLst/>
              </a:prstGeom>
              <a:ln w="28575">
                <a:solidFill>
                  <a:schemeClr val="bg2">
                    <a:lumMod val="25000"/>
                  </a:schemeClr>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37CD7742-FD45-4979-DAFA-25CEA0D10409}"/>
                  </a:ext>
                </a:extLst>
              </p:cNvPr>
              <p:cNvGrpSpPr/>
              <p:nvPr/>
            </p:nvGrpSpPr>
            <p:grpSpPr>
              <a:xfrm>
                <a:off x="4404368" y="1337114"/>
                <a:ext cx="7322878" cy="93909"/>
                <a:chOff x="4404368" y="1337114"/>
                <a:chExt cx="7322878" cy="93909"/>
              </a:xfrm>
            </p:grpSpPr>
            <p:sp>
              <p:nvSpPr>
                <p:cNvPr id="13" name="Oval 12">
                  <a:extLst>
                    <a:ext uri="{FF2B5EF4-FFF2-40B4-BE49-F238E27FC236}">
                      <a16:creationId xmlns:a16="http://schemas.microsoft.com/office/drawing/2014/main" id="{5E013BAB-EB45-6AAA-429C-181C7044FE1C}"/>
                    </a:ext>
                  </a:extLst>
                </p:cNvPr>
                <p:cNvSpPr/>
                <p:nvPr/>
              </p:nvSpPr>
              <p:spPr>
                <a:xfrm>
                  <a:off x="4404368" y="1337114"/>
                  <a:ext cx="93909" cy="93909"/>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Oval 13">
                  <a:extLst>
                    <a:ext uri="{FF2B5EF4-FFF2-40B4-BE49-F238E27FC236}">
                      <a16:creationId xmlns:a16="http://schemas.microsoft.com/office/drawing/2014/main" id="{D0E68DC2-CEAE-F73E-4394-4D0940615EE7}"/>
                    </a:ext>
                  </a:extLst>
                </p:cNvPr>
                <p:cNvSpPr/>
                <p:nvPr/>
              </p:nvSpPr>
              <p:spPr>
                <a:xfrm>
                  <a:off x="11633337" y="1337114"/>
                  <a:ext cx="93909" cy="93909"/>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grpSp>
      </p:grpSp>
      <p:grpSp>
        <p:nvGrpSpPr>
          <p:cNvPr id="21" name="Group 20">
            <a:extLst>
              <a:ext uri="{FF2B5EF4-FFF2-40B4-BE49-F238E27FC236}">
                <a16:creationId xmlns:a16="http://schemas.microsoft.com/office/drawing/2014/main" id="{53ED5F62-C658-3D5B-DF98-29EA700D5621}"/>
              </a:ext>
            </a:extLst>
          </p:cNvPr>
          <p:cNvGrpSpPr/>
          <p:nvPr/>
        </p:nvGrpSpPr>
        <p:grpSpPr>
          <a:xfrm>
            <a:off x="4481694" y="1696944"/>
            <a:ext cx="7176654" cy="1027204"/>
            <a:chOff x="4481694" y="1696944"/>
            <a:chExt cx="7176654" cy="1027204"/>
          </a:xfrm>
        </p:grpSpPr>
        <p:grpSp>
          <p:nvGrpSpPr>
            <p:cNvPr id="20" name="Group 19">
              <a:extLst>
                <a:ext uri="{FF2B5EF4-FFF2-40B4-BE49-F238E27FC236}">
                  <a16:creationId xmlns:a16="http://schemas.microsoft.com/office/drawing/2014/main" id="{1F18FDA5-5477-4B7D-E138-8DDEE8678621}"/>
                </a:ext>
              </a:extLst>
            </p:cNvPr>
            <p:cNvGrpSpPr/>
            <p:nvPr/>
          </p:nvGrpSpPr>
          <p:grpSpPr>
            <a:xfrm>
              <a:off x="4481694" y="1967345"/>
              <a:ext cx="7176654" cy="756803"/>
              <a:chOff x="4481694" y="1967345"/>
              <a:chExt cx="7176654" cy="756803"/>
            </a:xfrm>
          </p:grpSpPr>
          <p:sp>
            <p:nvSpPr>
              <p:cNvPr id="18" name="Rectangle: Rounded Corners 17">
                <a:extLst>
                  <a:ext uri="{FF2B5EF4-FFF2-40B4-BE49-F238E27FC236}">
                    <a16:creationId xmlns:a16="http://schemas.microsoft.com/office/drawing/2014/main" id="{58CE9F52-B609-125F-E251-C64901E3EEEC}"/>
                  </a:ext>
                </a:extLst>
              </p:cNvPr>
              <p:cNvSpPr/>
              <p:nvPr/>
            </p:nvSpPr>
            <p:spPr>
              <a:xfrm>
                <a:off x="4481694" y="1967345"/>
                <a:ext cx="7176654" cy="756803"/>
              </a:xfrm>
              <a:prstGeom prst="roundRect">
                <a:avLst/>
              </a:prstGeom>
              <a:solidFill>
                <a:schemeClr val="accent1">
                  <a:lumMod val="20000"/>
                  <a:lumOff val="80000"/>
                  <a:alpha val="4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9" name="TextBox 18">
                <a:extLst>
                  <a:ext uri="{FF2B5EF4-FFF2-40B4-BE49-F238E27FC236}">
                    <a16:creationId xmlns:a16="http://schemas.microsoft.com/office/drawing/2014/main" id="{67A60240-D850-BBA1-3638-6351A6DF65F3}"/>
                  </a:ext>
                </a:extLst>
              </p:cNvPr>
              <p:cNvSpPr txBox="1"/>
              <p:nvPr/>
            </p:nvSpPr>
            <p:spPr>
              <a:xfrm>
                <a:off x="4719957" y="2192081"/>
                <a:ext cx="6677891" cy="307777"/>
              </a:xfrm>
              <a:prstGeom prst="rect">
                <a:avLst/>
              </a:prstGeom>
              <a:noFill/>
            </p:spPr>
            <p:txBody>
              <a:bodyPr wrap="square" rtlCol="0">
                <a:spAutoFit/>
              </a:bodyPr>
              <a:lstStyle/>
              <a:p>
                <a:pPr algn="just"/>
                <a:r>
                  <a:rPr lang="vi-VN" sz="1400" dirty="0">
                    <a:latin typeface="Roboto" pitchFamily="2" charset="0"/>
                    <a:ea typeface="Roboto" pitchFamily="2" charset="0"/>
                  </a:rPr>
                  <a:t>Tiện lợi, thủ tục nhanh chóng, hồ sơ hợp pháp có thể dùng được ngoài trường</a:t>
                </a:r>
                <a:r>
                  <a:rPr lang="en-US" sz="1400" dirty="0">
                    <a:latin typeface="Roboto" pitchFamily="2" charset="0"/>
                    <a:ea typeface="Roboto" pitchFamily="2" charset="0"/>
                  </a:rPr>
                  <a:t> </a:t>
                </a:r>
                <a:endParaRPr lang="vi-VN" sz="1400" dirty="0">
                  <a:latin typeface="Roboto" pitchFamily="2" charset="0"/>
                  <a:ea typeface="Roboto" pitchFamily="2" charset="0"/>
                </a:endParaRPr>
              </a:p>
            </p:txBody>
          </p:sp>
        </p:grpSp>
        <p:grpSp>
          <p:nvGrpSpPr>
            <p:cNvPr id="15" name="Group 14">
              <a:extLst>
                <a:ext uri="{FF2B5EF4-FFF2-40B4-BE49-F238E27FC236}">
                  <a16:creationId xmlns:a16="http://schemas.microsoft.com/office/drawing/2014/main" id="{4372ECCB-7273-CD73-4492-818CB83B2832}"/>
                </a:ext>
              </a:extLst>
            </p:cNvPr>
            <p:cNvGrpSpPr/>
            <p:nvPr/>
          </p:nvGrpSpPr>
          <p:grpSpPr>
            <a:xfrm>
              <a:off x="4661075" y="1696944"/>
              <a:ext cx="1948873" cy="390236"/>
              <a:chOff x="4627418" y="3470564"/>
              <a:chExt cx="1948873" cy="390236"/>
            </a:xfrm>
          </p:grpSpPr>
          <p:sp>
            <p:nvSpPr>
              <p:cNvPr id="16" name="Rectangle: Rounded Corners 15">
                <a:extLst>
                  <a:ext uri="{FF2B5EF4-FFF2-40B4-BE49-F238E27FC236}">
                    <a16:creationId xmlns:a16="http://schemas.microsoft.com/office/drawing/2014/main" id="{851832EB-FEA1-A853-775D-95D0DE3483B3}"/>
                  </a:ext>
                </a:extLst>
              </p:cNvPr>
              <p:cNvSpPr/>
              <p:nvPr/>
            </p:nvSpPr>
            <p:spPr>
              <a:xfrm>
                <a:off x="4627418" y="3470564"/>
                <a:ext cx="1948873" cy="390236"/>
              </a:xfrm>
              <a:prstGeom prst="roundRect">
                <a:avLst>
                  <a:gd name="adj" fmla="val 5000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TextBox 16">
                <a:extLst>
                  <a:ext uri="{FF2B5EF4-FFF2-40B4-BE49-F238E27FC236}">
                    <a16:creationId xmlns:a16="http://schemas.microsoft.com/office/drawing/2014/main" id="{B229C1BB-119F-AF78-698E-F809C5FB06B0}"/>
                  </a:ext>
                </a:extLst>
              </p:cNvPr>
              <p:cNvSpPr txBox="1"/>
              <p:nvPr/>
            </p:nvSpPr>
            <p:spPr>
              <a:xfrm>
                <a:off x="4909539" y="3496405"/>
                <a:ext cx="1384631" cy="338554"/>
              </a:xfrm>
              <a:prstGeom prst="rect">
                <a:avLst/>
              </a:prstGeom>
              <a:noFill/>
            </p:spPr>
            <p:txBody>
              <a:bodyPr wrap="square" rtlCol="0">
                <a:spAutoFit/>
              </a:bodyPr>
              <a:lstStyle/>
              <a:p>
                <a:pPr algn="ctr"/>
                <a:r>
                  <a:rPr lang="en-US" sz="1600" b="1" dirty="0">
                    <a:solidFill>
                      <a:schemeClr val="bg1"/>
                    </a:solidFill>
                    <a:latin typeface="Roboto" pitchFamily="2" charset="0"/>
                    <a:ea typeface="Roboto" pitchFamily="2" charset="0"/>
                  </a:rPr>
                  <a:t>SINH VIÊN</a:t>
                </a:r>
                <a:endParaRPr lang="vi-VN" sz="1600" b="1" dirty="0">
                  <a:solidFill>
                    <a:schemeClr val="bg1"/>
                  </a:solidFill>
                  <a:latin typeface="Roboto" pitchFamily="2" charset="0"/>
                  <a:ea typeface="Roboto" pitchFamily="2" charset="0"/>
                </a:endParaRPr>
              </a:p>
            </p:txBody>
          </p:sp>
        </p:grpSp>
      </p:grpSp>
      <p:grpSp>
        <p:nvGrpSpPr>
          <p:cNvPr id="63" name="Group 62">
            <a:extLst>
              <a:ext uri="{FF2B5EF4-FFF2-40B4-BE49-F238E27FC236}">
                <a16:creationId xmlns:a16="http://schemas.microsoft.com/office/drawing/2014/main" id="{27F5AF79-7B28-6C7F-50FB-12344AE9C9F7}"/>
              </a:ext>
            </a:extLst>
          </p:cNvPr>
          <p:cNvGrpSpPr/>
          <p:nvPr/>
        </p:nvGrpSpPr>
        <p:grpSpPr>
          <a:xfrm>
            <a:off x="4481694" y="2841898"/>
            <a:ext cx="7176654" cy="2044176"/>
            <a:chOff x="4481694" y="2841898"/>
            <a:chExt cx="7176654" cy="2044176"/>
          </a:xfrm>
        </p:grpSpPr>
        <p:sp>
          <p:nvSpPr>
            <p:cNvPr id="27" name="Rectangle: Rounded Corners 26">
              <a:extLst>
                <a:ext uri="{FF2B5EF4-FFF2-40B4-BE49-F238E27FC236}">
                  <a16:creationId xmlns:a16="http://schemas.microsoft.com/office/drawing/2014/main" id="{D625E45F-27F9-741D-61F0-248EE8EDBCDF}"/>
                </a:ext>
              </a:extLst>
            </p:cNvPr>
            <p:cNvSpPr/>
            <p:nvPr/>
          </p:nvSpPr>
          <p:spPr>
            <a:xfrm>
              <a:off x="4481694" y="3112299"/>
              <a:ext cx="7176654" cy="1773775"/>
            </a:xfrm>
            <a:prstGeom prst="roundRect">
              <a:avLst/>
            </a:prstGeom>
            <a:solidFill>
              <a:schemeClr val="accent1">
                <a:lumMod val="20000"/>
                <a:lumOff val="80000"/>
                <a:alpha val="4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4" name="Group 23">
              <a:extLst>
                <a:ext uri="{FF2B5EF4-FFF2-40B4-BE49-F238E27FC236}">
                  <a16:creationId xmlns:a16="http://schemas.microsoft.com/office/drawing/2014/main" id="{98392F69-8EBF-0D51-4DDE-B772ACC63C3C}"/>
                </a:ext>
              </a:extLst>
            </p:cNvPr>
            <p:cNvGrpSpPr/>
            <p:nvPr/>
          </p:nvGrpSpPr>
          <p:grpSpPr>
            <a:xfrm>
              <a:off x="4661075" y="2841898"/>
              <a:ext cx="2406475" cy="390236"/>
              <a:chOff x="4627418" y="3470564"/>
              <a:chExt cx="2406475" cy="390236"/>
            </a:xfrm>
          </p:grpSpPr>
          <p:sp>
            <p:nvSpPr>
              <p:cNvPr id="25" name="Rectangle: Rounded Corners 24">
                <a:extLst>
                  <a:ext uri="{FF2B5EF4-FFF2-40B4-BE49-F238E27FC236}">
                    <a16:creationId xmlns:a16="http://schemas.microsoft.com/office/drawing/2014/main" id="{9C35060A-6B91-823D-9A0D-3E7EB4118D75}"/>
                  </a:ext>
                </a:extLst>
              </p:cNvPr>
              <p:cNvSpPr/>
              <p:nvPr/>
            </p:nvSpPr>
            <p:spPr>
              <a:xfrm>
                <a:off x="4627418" y="3470564"/>
                <a:ext cx="2406475" cy="390236"/>
              </a:xfrm>
              <a:prstGeom prst="roundRect">
                <a:avLst>
                  <a:gd name="adj" fmla="val 5000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6" name="TextBox 25">
                <a:extLst>
                  <a:ext uri="{FF2B5EF4-FFF2-40B4-BE49-F238E27FC236}">
                    <a16:creationId xmlns:a16="http://schemas.microsoft.com/office/drawing/2014/main" id="{73C4C05A-F4A0-57D1-F648-E3A550165BF1}"/>
                  </a:ext>
                </a:extLst>
              </p:cNvPr>
              <p:cNvSpPr txBox="1"/>
              <p:nvPr/>
            </p:nvSpPr>
            <p:spPr>
              <a:xfrm>
                <a:off x="4909539" y="3496405"/>
                <a:ext cx="1781454" cy="338554"/>
              </a:xfrm>
              <a:prstGeom prst="rect">
                <a:avLst/>
              </a:prstGeom>
              <a:noFill/>
            </p:spPr>
            <p:txBody>
              <a:bodyPr wrap="square" rtlCol="0">
                <a:spAutoFit/>
              </a:bodyPr>
              <a:lstStyle/>
              <a:p>
                <a:pPr algn="ctr"/>
                <a:r>
                  <a:rPr lang="en-US" sz="1600" b="1" dirty="0">
                    <a:solidFill>
                      <a:schemeClr val="bg1"/>
                    </a:solidFill>
                    <a:latin typeface="Roboto" pitchFamily="2" charset="0"/>
                    <a:ea typeface="Roboto" pitchFamily="2" charset="0"/>
                  </a:rPr>
                  <a:t>NHÀ TRƯỜNG</a:t>
                </a:r>
                <a:endParaRPr lang="vi-VN" sz="1600" b="1" dirty="0">
                  <a:solidFill>
                    <a:schemeClr val="bg1"/>
                  </a:solidFill>
                  <a:latin typeface="Roboto" pitchFamily="2" charset="0"/>
                  <a:ea typeface="Roboto" pitchFamily="2" charset="0"/>
                </a:endParaRPr>
              </a:p>
            </p:txBody>
          </p:sp>
        </p:grpSp>
        <p:grpSp>
          <p:nvGrpSpPr>
            <p:cNvPr id="59" name="Group 58">
              <a:extLst>
                <a:ext uri="{FF2B5EF4-FFF2-40B4-BE49-F238E27FC236}">
                  <a16:creationId xmlns:a16="http://schemas.microsoft.com/office/drawing/2014/main" id="{AB72AAAE-BCBA-232A-F5BF-7018FB28A620}"/>
                </a:ext>
              </a:extLst>
            </p:cNvPr>
            <p:cNvGrpSpPr/>
            <p:nvPr/>
          </p:nvGrpSpPr>
          <p:grpSpPr>
            <a:xfrm>
              <a:off x="4662939" y="3337035"/>
              <a:ext cx="6734908" cy="307777"/>
              <a:chOff x="4662939" y="3337035"/>
              <a:chExt cx="6734908" cy="307777"/>
            </a:xfrm>
          </p:grpSpPr>
          <p:sp>
            <p:nvSpPr>
              <p:cNvPr id="28" name="TextBox 27">
                <a:extLst>
                  <a:ext uri="{FF2B5EF4-FFF2-40B4-BE49-F238E27FC236}">
                    <a16:creationId xmlns:a16="http://schemas.microsoft.com/office/drawing/2014/main" id="{575A9EFA-F7A0-7705-C329-40D7B02225F0}"/>
                  </a:ext>
                </a:extLst>
              </p:cNvPr>
              <p:cNvSpPr txBox="1"/>
              <p:nvPr/>
            </p:nvSpPr>
            <p:spPr>
              <a:xfrm>
                <a:off x="4719956" y="3337035"/>
                <a:ext cx="6677891" cy="307777"/>
              </a:xfrm>
              <a:prstGeom prst="rect">
                <a:avLst/>
              </a:prstGeom>
              <a:noFill/>
            </p:spPr>
            <p:txBody>
              <a:bodyPr wrap="square" rtlCol="0">
                <a:spAutoFit/>
              </a:bodyPr>
              <a:lstStyle/>
              <a:p>
                <a:pPr algn="just"/>
                <a:r>
                  <a:rPr lang="vi-VN" sz="1400" dirty="0">
                    <a:latin typeface="Roboto" pitchFamily="2" charset="0"/>
                    <a:ea typeface="Roboto" pitchFamily="2" charset="0"/>
                  </a:rPr>
                  <a:t>Giảm chi phí giấy tờ, in ấn</a:t>
                </a:r>
              </a:p>
            </p:txBody>
          </p:sp>
          <p:sp>
            <p:nvSpPr>
              <p:cNvPr id="52" name="Oval 51">
                <a:extLst>
                  <a:ext uri="{FF2B5EF4-FFF2-40B4-BE49-F238E27FC236}">
                    <a16:creationId xmlns:a16="http://schemas.microsoft.com/office/drawing/2014/main" id="{6F1B2089-11F2-777C-6F1A-D732DE00E901}"/>
                  </a:ext>
                </a:extLst>
              </p:cNvPr>
              <p:cNvSpPr/>
              <p:nvPr/>
            </p:nvSpPr>
            <p:spPr>
              <a:xfrm>
                <a:off x="4662939" y="3454923"/>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60" name="Group 59">
              <a:extLst>
                <a:ext uri="{FF2B5EF4-FFF2-40B4-BE49-F238E27FC236}">
                  <a16:creationId xmlns:a16="http://schemas.microsoft.com/office/drawing/2014/main" id="{A8B5910C-714B-DC3A-2C15-35B2726A8979}"/>
                </a:ext>
              </a:extLst>
            </p:cNvPr>
            <p:cNvGrpSpPr/>
            <p:nvPr/>
          </p:nvGrpSpPr>
          <p:grpSpPr>
            <a:xfrm>
              <a:off x="4681989" y="3698876"/>
              <a:ext cx="6715858" cy="307777"/>
              <a:chOff x="4681989" y="3698876"/>
              <a:chExt cx="6715858" cy="307777"/>
            </a:xfrm>
          </p:grpSpPr>
          <p:sp>
            <p:nvSpPr>
              <p:cNvPr id="29" name="TextBox 28">
                <a:extLst>
                  <a:ext uri="{FF2B5EF4-FFF2-40B4-BE49-F238E27FC236}">
                    <a16:creationId xmlns:a16="http://schemas.microsoft.com/office/drawing/2014/main" id="{3FBF17B9-31D0-76E9-579F-3F9D0539DA57}"/>
                  </a:ext>
                </a:extLst>
              </p:cNvPr>
              <p:cNvSpPr txBox="1"/>
              <p:nvPr/>
            </p:nvSpPr>
            <p:spPr>
              <a:xfrm>
                <a:off x="4719956" y="3698876"/>
                <a:ext cx="6677891" cy="307777"/>
              </a:xfrm>
              <a:prstGeom prst="rect">
                <a:avLst/>
              </a:prstGeom>
              <a:noFill/>
            </p:spPr>
            <p:txBody>
              <a:bodyPr wrap="square" rtlCol="0">
                <a:spAutoFit/>
              </a:bodyPr>
              <a:lstStyle/>
              <a:p>
                <a:pPr algn="just"/>
                <a:r>
                  <a:rPr lang="vi-VN" sz="1400" dirty="0">
                    <a:latin typeface="Roboto" pitchFamily="2" charset="0"/>
                    <a:ea typeface="Roboto" pitchFamily="2" charset="0"/>
                  </a:rPr>
                  <a:t>Tối ưu hóa quy trình văn bản, thủ tục giữa Sinh viên và nhà trường</a:t>
                </a:r>
              </a:p>
            </p:txBody>
          </p:sp>
          <p:sp>
            <p:nvSpPr>
              <p:cNvPr id="53" name="Oval 52">
                <a:extLst>
                  <a:ext uri="{FF2B5EF4-FFF2-40B4-BE49-F238E27FC236}">
                    <a16:creationId xmlns:a16="http://schemas.microsoft.com/office/drawing/2014/main" id="{D1D6F5C9-D15B-B2EE-2A92-428D779AA681}"/>
                  </a:ext>
                </a:extLst>
              </p:cNvPr>
              <p:cNvSpPr/>
              <p:nvPr/>
            </p:nvSpPr>
            <p:spPr>
              <a:xfrm>
                <a:off x="4681989" y="3816764"/>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61" name="Group 60">
              <a:extLst>
                <a:ext uri="{FF2B5EF4-FFF2-40B4-BE49-F238E27FC236}">
                  <a16:creationId xmlns:a16="http://schemas.microsoft.com/office/drawing/2014/main" id="{14B00D22-5B84-36C2-FE14-4161D0A25E84}"/>
                </a:ext>
              </a:extLst>
            </p:cNvPr>
            <p:cNvGrpSpPr/>
            <p:nvPr/>
          </p:nvGrpSpPr>
          <p:grpSpPr>
            <a:xfrm>
              <a:off x="4681989" y="4060717"/>
              <a:ext cx="6715858" cy="307777"/>
              <a:chOff x="4681989" y="4060717"/>
              <a:chExt cx="6715858" cy="307777"/>
            </a:xfrm>
          </p:grpSpPr>
          <p:sp>
            <p:nvSpPr>
              <p:cNvPr id="30" name="TextBox 29">
                <a:extLst>
                  <a:ext uri="{FF2B5EF4-FFF2-40B4-BE49-F238E27FC236}">
                    <a16:creationId xmlns:a16="http://schemas.microsoft.com/office/drawing/2014/main" id="{3097451A-F812-9051-CAC3-3F9F791951DD}"/>
                  </a:ext>
                </a:extLst>
              </p:cNvPr>
              <p:cNvSpPr txBox="1"/>
              <p:nvPr/>
            </p:nvSpPr>
            <p:spPr>
              <a:xfrm>
                <a:off x="4719956" y="4060717"/>
                <a:ext cx="6677891" cy="307777"/>
              </a:xfrm>
              <a:prstGeom prst="rect">
                <a:avLst/>
              </a:prstGeom>
              <a:noFill/>
            </p:spPr>
            <p:txBody>
              <a:bodyPr wrap="square" rtlCol="0">
                <a:spAutoFit/>
              </a:bodyPr>
              <a:lstStyle/>
              <a:p>
                <a:pPr algn="just"/>
                <a:r>
                  <a:rPr lang="vi-VN" sz="1400" dirty="0">
                    <a:latin typeface="Roboto" pitchFamily="2" charset="0"/>
                    <a:ea typeface="Roboto" pitchFamily="2" charset="0"/>
                  </a:rPr>
                  <a:t>Tăng tính minh bạch, uy tín, đồng bộ với Chính phủ số</a:t>
                </a:r>
              </a:p>
            </p:txBody>
          </p:sp>
          <p:sp>
            <p:nvSpPr>
              <p:cNvPr id="54" name="Oval 53">
                <a:extLst>
                  <a:ext uri="{FF2B5EF4-FFF2-40B4-BE49-F238E27FC236}">
                    <a16:creationId xmlns:a16="http://schemas.microsoft.com/office/drawing/2014/main" id="{6F69A602-6265-A35D-3564-EDEA802263C4}"/>
                  </a:ext>
                </a:extLst>
              </p:cNvPr>
              <p:cNvSpPr/>
              <p:nvPr/>
            </p:nvSpPr>
            <p:spPr>
              <a:xfrm>
                <a:off x="4681989" y="4178605"/>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62" name="Group 61">
              <a:extLst>
                <a:ext uri="{FF2B5EF4-FFF2-40B4-BE49-F238E27FC236}">
                  <a16:creationId xmlns:a16="http://schemas.microsoft.com/office/drawing/2014/main" id="{67FBA258-D17C-3F27-B771-AB82BFCD4014}"/>
                </a:ext>
              </a:extLst>
            </p:cNvPr>
            <p:cNvGrpSpPr/>
            <p:nvPr/>
          </p:nvGrpSpPr>
          <p:grpSpPr>
            <a:xfrm>
              <a:off x="4691514" y="4422559"/>
              <a:ext cx="6706333" cy="307777"/>
              <a:chOff x="4691514" y="4422559"/>
              <a:chExt cx="6706333" cy="307777"/>
            </a:xfrm>
          </p:grpSpPr>
          <p:sp>
            <p:nvSpPr>
              <p:cNvPr id="31" name="TextBox 30">
                <a:extLst>
                  <a:ext uri="{FF2B5EF4-FFF2-40B4-BE49-F238E27FC236}">
                    <a16:creationId xmlns:a16="http://schemas.microsoft.com/office/drawing/2014/main" id="{6F6F577C-AE7C-2E3E-84C2-208A68227E16}"/>
                  </a:ext>
                </a:extLst>
              </p:cNvPr>
              <p:cNvSpPr txBox="1"/>
              <p:nvPr/>
            </p:nvSpPr>
            <p:spPr>
              <a:xfrm>
                <a:off x="4719956" y="4422559"/>
                <a:ext cx="6677891" cy="307777"/>
              </a:xfrm>
              <a:prstGeom prst="rect">
                <a:avLst/>
              </a:prstGeom>
              <a:noFill/>
            </p:spPr>
            <p:txBody>
              <a:bodyPr wrap="square" rtlCol="0">
                <a:spAutoFit/>
              </a:bodyPr>
              <a:lstStyle/>
              <a:p>
                <a:pPr algn="just"/>
                <a:r>
                  <a:rPr lang="vi-VN" sz="1400" dirty="0">
                    <a:latin typeface="Roboto" pitchFamily="2" charset="0"/>
                    <a:ea typeface="Roboto" pitchFamily="2" charset="0"/>
                  </a:rPr>
                  <a:t>Phòng chống gian lận từ các văn bản, hồ sơ, giấy tờ từ sinh viên</a:t>
                </a:r>
              </a:p>
            </p:txBody>
          </p:sp>
          <p:sp>
            <p:nvSpPr>
              <p:cNvPr id="55" name="Oval 54">
                <a:extLst>
                  <a:ext uri="{FF2B5EF4-FFF2-40B4-BE49-F238E27FC236}">
                    <a16:creationId xmlns:a16="http://schemas.microsoft.com/office/drawing/2014/main" id="{15C1AE38-9A55-2020-A406-B7B3DAA8A249}"/>
                  </a:ext>
                </a:extLst>
              </p:cNvPr>
              <p:cNvSpPr/>
              <p:nvPr/>
            </p:nvSpPr>
            <p:spPr>
              <a:xfrm>
                <a:off x="4691514" y="4540447"/>
                <a:ext cx="72000" cy="7200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67" name="Group 66">
            <a:extLst>
              <a:ext uri="{FF2B5EF4-FFF2-40B4-BE49-F238E27FC236}">
                <a16:creationId xmlns:a16="http://schemas.microsoft.com/office/drawing/2014/main" id="{33A6AA83-66DB-DB6E-6071-4F23F2B6952E}"/>
              </a:ext>
            </a:extLst>
          </p:cNvPr>
          <p:cNvGrpSpPr/>
          <p:nvPr/>
        </p:nvGrpSpPr>
        <p:grpSpPr>
          <a:xfrm>
            <a:off x="4481694" y="5042872"/>
            <a:ext cx="7176654" cy="1547350"/>
            <a:chOff x="4481694" y="5042872"/>
            <a:chExt cx="7176654" cy="1547350"/>
          </a:xfrm>
        </p:grpSpPr>
        <p:sp>
          <p:nvSpPr>
            <p:cNvPr id="47" name="Rectangle: Rounded Corners 46">
              <a:extLst>
                <a:ext uri="{FF2B5EF4-FFF2-40B4-BE49-F238E27FC236}">
                  <a16:creationId xmlns:a16="http://schemas.microsoft.com/office/drawing/2014/main" id="{0F4471D1-06C3-8303-A1F2-7AA5A616D742}"/>
                </a:ext>
              </a:extLst>
            </p:cNvPr>
            <p:cNvSpPr/>
            <p:nvPr/>
          </p:nvSpPr>
          <p:spPr>
            <a:xfrm>
              <a:off x="4481694" y="5313273"/>
              <a:ext cx="7176654" cy="1276949"/>
            </a:xfrm>
            <a:prstGeom prst="roundRect">
              <a:avLst/>
            </a:prstGeom>
            <a:solidFill>
              <a:schemeClr val="bg1">
                <a:lumMod val="95000"/>
                <a:alpha val="4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4" name="Group 43">
              <a:extLst>
                <a:ext uri="{FF2B5EF4-FFF2-40B4-BE49-F238E27FC236}">
                  <a16:creationId xmlns:a16="http://schemas.microsoft.com/office/drawing/2014/main" id="{0C10FB21-8FE5-684B-50F2-30261D42F8C0}"/>
                </a:ext>
              </a:extLst>
            </p:cNvPr>
            <p:cNvGrpSpPr/>
            <p:nvPr/>
          </p:nvGrpSpPr>
          <p:grpSpPr>
            <a:xfrm>
              <a:off x="4661075" y="5042872"/>
              <a:ext cx="2710873" cy="390236"/>
              <a:chOff x="4627418" y="3470564"/>
              <a:chExt cx="2710873" cy="390236"/>
            </a:xfrm>
          </p:grpSpPr>
          <p:sp>
            <p:nvSpPr>
              <p:cNvPr id="45" name="Rectangle: Rounded Corners 44">
                <a:extLst>
                  <a:ext uri="{FF2B5EF4-FFF2-40B4-BE49-F238E27FC236}">
                    <a16:creationId xmlns:a16="http://schemas.microsoft.com/office/drawing/2014/main" id="{2930EC3E-D286-8DF1-88E0-F21D9CA2DBD4}"/>
                  </a:ext>
                </a:extLst>
              </p:cNvPr>
              <p:cNvSpPr/>
              <p:nvPr/>
            </p:nvSpPr>
            <p:spPr>
              <a:xfrm>
                <a:off x="4627418" y="3470564"/>
                <a:ext cx="2710873" cy="390236"/>
              </a:xfrm>
              <a:prstGeom prst="roundRect">
                <a:avLst>
                  <a:gd name="adj" fmla="val 50000"/>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6" name="TextBox 45">
                <a:extLst>
                  <a:ext uri="{FF2B5EF4-FFF2-40B4-BE49-F238E27FC236}">
                    <a16:creationId xmlns:a16="http://schemas.microsoft.com/office/drawing/2014/main" id="{991E6429-DB46-C81F-4C7B-40BB6FBE0218}"/>
                  </a:ext>
                </a:extLst>
              </p:cNvPr>
              <p:cNvSpPr txBox="1"/>
              <p:nvPr/>
            </p:nvSpPr>
            <p:spPr>
              <a:xfrm>
                <a:off x="4909539" y="3496405"/>
                <a:ext cx="2247777" cy="338554"/>
              </a:xfrm>
              <a:prstGeom prst="rect">
                <a:avLst/>
              </a:prstGeom>
              <a:noFill/>
            </p:spPr>
            <p:txBody>
              <a:bodyPr wrap="square" rtlCol="0">
                <a:spAutoFit/>
              </a:bodyPr>
              <a:lstStyle/>
              <a:p>
                <a:pPr algn="ctr"/>
                <a:r>
                  <a:rPr lang="en-US" sz="1600" b="1" dirty="0">
                    <a:solidFill>
                      <a:schemeClr val="bg1"/>
                    </a:solidFill>
                    <a:latin typeface="Roboto" pitchFamily="2" charset="0"/>
                    <a:ea typeface="Roboto" pitchFamily="2" charset="0"/>
                  </a:rPr>
                  <a:t>TÍNH CẤP THIẾT</a:t>
                </a:r>
                <a:endParaRPr lang="vi-VN" sz="1600" b="1" dirty="0">
                  <a:solidFill>
                    <a:schemeClr val="bg1"/>
                  </a:solidFill>
                  <a:latin typeface="Roboto" pitchFamily="2" charset="0"/>
                  <a:ea typeface="Roboto" pitchFamily="2" charset="0"/>
                </a:endParaRPr>
              </a:p>
            </p:txBody>
          </p:sp>
        </p:grpSp>
        <p:grpSp>
          <p:nvGrpSpPr>
            <p:cNvPr id="64" name="Group 63">
              <a:extLst>
                <a:ext uri="{FF2B5EF4-FFF2-40B4-BE49-F238E27FC236}">
                  <a16:creationId xmlns:a16="http://schemas.microsoft.com/office/drawing/2014/main" id="{C15A8A13-99B8-97B0-AAF4-BA9D295203D1}"/>
                </a:ext>
              </a:extLst>
            </p:cNvPr>
            <p:cNvGrpSpPr/>
            <p:nvPr/>
          </p:nvGrpSpPr>
          <p:grpSpPr>
            <a:xfrm>
              <a:off x="4681989" y="5538009"/>
              <a:ext cx="6715858" cy="307777"/>
              <a:chOff x="4681989" y="5538009"/>
              <a:chExt cx="6715858" cy="307777"/>
            </a:xfrm>
          </p:grpSpPr>
          <p:sp>
            <p:nvSpPr>
              <p:cNvPr id="48" name="TextBox 47">
                <a:extLst>
                  <a:ext uri="{FF2B5EF4-FFF2-40B4-BE49-F238E27FC236}">
                    <a16:creationId xmlns:a16="http://schemas.microsoft.com/office/drawing/2014/main" id="{923C9C31-2239-7D5C-5B7A-2624D9C29316}"/>
                  </a:ext>
                </a:extLst>
              </p:cNvPr>
              <p:cNvSpPr txBox="1"/>
              <p:nvPr/>
            </p:nvSpPr>
            <p:spPr>
              <a:xfrm>
                <a:off x="4719956" y="5538009"/>
                <a:ext cx="6677891" cy="307777"/>
              </a:xfrm>
              <a:prstGeom prst="rect">
                <a:avLst/>
              </a:prstGeom>
              <a:noFill/>
            </p:spPr>
            <p:txBody>
              <a:bodyPr wrap="square" rtlCol="0">
                <a:spAutoFit/>
              </a:bodyPr>
              <a:lstStyle/>
              <a:p>
                <a:pPr algn="just"/>
                <a:r>
                  <a:rPr lang="vi-VN" sz="1400" dirty="0">
                    <a:latin typeface="Roboto" pitchFamily="2" charset="0"/>
                    <a:ea typeface="Roboto" pitchFamily="2" charset="0"/>
                  </a:rPr>
                  <a:t>Nhu cầu thực tế của sinh viên (thủ tục online).</a:t>
                </a:r>
                <a:r>
                  <a:rPr lang="en-US" sz="1400" dirty="0">
                    <a:latin typeface="Roboto" pitchFamily="2" charset="0"/>
                    <a:ea typeface="Roboto" pitchFamily="2" charset="0"/>
                  </a:rPr>
                  <a:t> </a:t>
                </a:r>
                <a:endParaRPr lang="vi-VN" sz="1400" dirty="0">
                  <a:latin typeface="Roboto" pitchFamily="2" charset="0"/>
                  <a:ea typeface="Roboto" pitchFamily="2" charset="0"/>
                </a:endParaRPr>
              </a:p>
            </p:txBody>
          </p:sp>
          <p:sp>
            <p:nvSpPr>
              <p:cNvPr id="56" name="Oval 55">
                <a:extLst>
                  <a:ext uri="{FF2B5EF4-FFF2-40B4-BE49-F238E27FC236}">
                    <a16:creationId xmlns:a16="http://schemas.microsoft.com/office/drawing/2014/main" id="{DDC7DF61-11F6-AC5E-79BC-6A5AB10941A9}"/>
                  </a:ext>
                </a:extLst>
              </p:cNvPr>
              <p:cNvSpPr/>
              <p:nvPr/>
            </p:nvSpPr>
            <p:spPr>
              <a:xfrm>
                <a:off x="4681989" y="5655897"/>
                <a:ext cx="72000" cy="72000"/>
              </a:xfrm>
              <a:prstGeom prst="ellips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65" name="Group 64">
              <a:extLst>
                <a:ext uri="{FF2B5EF4-FFF2-40B4-BE49-F238E27FC236}">
                  <a16:creationId xmlns:a16="http://schemas.microsoft.com/office/drawing/2014/main" id="{6D5C3F81-0B38-AD2C-4CA6-4C18CA6FCA1D}"/>
                </a:ext>
              </a:extLst>
            </p:cNvPr>
            <p:cNvGrpSpPr/>
            <p:nvPr/>
          </p:nvGrpSpPr>
          <p:grpSpPr>
            <a:xfrm>
              <a:off x="4691514" y="5886630"/>
              <a:ext cx="6706333" cy="307777"/>
              <a:chOff x="4691514" y="5886630"/>
              <a:chExt cx="6706333" cy="307777"/>
            </a:xfrm>
          </p:grpSpPr>
          <p:sp>
            <p:nvSpPr>
              <p:cNvPr id="49" name="TextBox 48">
                <a:extLst>
                  <a:ext uri="{FF2B5EF4-FFF2-40B4-BE49-F238E27FC236}">
                    <a16:creationId xmlns:a16="http://schemas.microsoft.com/office/drawing/2014/main" id="{844E6AEE-870A-3D58-BD6B-4A38AEECDA39}"/>
                  </a:ext>
                </a:extLst>
              </p:cNvPr>
              <p:cNvSpPr txBox="1"/>
              <p:nvPr/>
            </p:nvSpPr>
            <p:spPr>
              <a:xfrm>
                <a:off x="4719956" y="5886630"/>
                <a:ext cx="6677891" cy="307777"/>
              </a:xfrm>
              <a:prstGeom prst="rect">
                <a:avLst/>
              </a:prstGeom>
              <a:noFill/>
            </p:spPr>
            <p:txBody>
              <a:bodyPr wrap="square" rtlCol="0">
                <a:spAutoFit/>
              </a:bodyPr>
              <a:lstStyle/>
              <a:p>
                <a:pPr algn="just"/>
                <a:r>
                  <a:rPr lang="vi-VN" sz="1400" dirty="0">
                    <a:latin typeface="Roboto" pitchFamily="2" charset="0"/>
                    <a:ea typeface="Roboto" pitchFamily="2" charset="0"/>
                  </a:rPr>
                  <a:t>Quy định pháp luật + định hướng Bộ GD&amp;ĐT.</a:t>
                </a:r>
                <a:r>
                  <a:rPr lang="en-US" sz="1400" dirty="0">
                    <a:latin typeface="Roboto" pitchFamily="2" charset="0"/>
                    <a:ea typeface="Roboto" pitchFamily="2" charset="0"/>
                  </a:rPr>
                  <a:t> </a:t>
                </a:r>
                <a:endParaRPr lang="vi-VN" sz="1400" dirty="0">
                  <a:latin typeface="Roboto" pitchFamily="2" charset="0"/>
                  <a:ea typeface="Roboto" pitchFamily="2" charset="0"/>
                </a:endParaRPr>
              </a:p>
            </p:txBody>
          </p:sp>
          <p:sp>
            <p:nvSpPr>
              <p:cNvPr id="57" name="Oval 56">
                <a:extLst>
                  <a:ext uri="{FF2B5EF4-FFF2-40B4-BE49-F238E27FC236}">
                    <a16:creationId xmlns:a16="http://schemas.microsoft.com/office/drawing/2014/main" id="{8784D2D2-4BD8-948E-CF68-0C8891817738}"/>
                  </a:ext>
                </a:extLst>
              </p:cNvPr>
              <p:cNvSpPr/>
              <p:nvPr/>
            </p:nvSpPr>
            <p:spPr>
              <a:xfrm>
                <a:off x="4691514" y="6004518"/>
                <a:ext cx="72000" cy="72000"/>
              </a:xfrm>
              <a:prstGeom prst="ellips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66" name="Group 65">
              <a:extLst>
                <a:ext uri="{FF2B5EF4-FFF2-40B4-BE49-F238E27FC236}">
                  <a16:creationId xmlns:a16="http://schemas.microsoft.com/office/drawing/2014/main" id="{875C14B9-9573-B41A-2715-C2AE25461080}"/>
                </a:ext>
              </a:extLst>
            </p:cNvPr>
            <p:cNvGrpSpPr/>
            <p:nvPr/>
          </p:nvGrpSpPr>
          <p:grpSpPr>
            <a:xfrm>
              <a:off x="4691514" y="6235250"/>
              <a:ext cx="6706333" cy="307777"/>
              <a:chOff x="4691514" y="6235250"/>
              <a:chExt cx="6706333" cy="307777"/>
            </a:xfrm>
          </p:grpSpPr>
          <p:sp>
            <p:nvSpPr>
              <p:cNvPr id="50" name="TextBox 49">
                <a:extLst>
                  <a:ext uri="{FF2B5EF4-FFF2-40B4-BE49-F238E27FC236}">
                    <a16:creationId xmlns:a16="http://schemas.microsoft.com/office/drawing/2014/main" id="{17BC4BA9-B69F-D02F-F4FC-944A7F38ED9A}"/>
                  </a:ext>
                </a:extLst>
              </p:cNvPr>
              <p:cNvSpPr txBox="1"/>
              <p:nvPr/>
            </p:nvSpPr>
            <p:spPr>
              <a:xfrm>
                <a:off x="4719956" y="6235250"/>
                <a:ext cx="6677891" cy="307777"/>
              </a:xfrm>
              <a:prstGeom prst="rect">
                <a:avLst/>
              </a:prstGeom>
              <a:noFill/>
            </p:spPr>
            <p:txBody>
              <a:bodyPr wrap="square" rtlCol="0">
                <a:spAutoFit/>
              </a:bodyPr>
              <a:lstStyle/>
              <a:p>
                <a:pPr algn="just"/>
                <a:r>
                  <a:rPr lang="vi-VN" sz="1400" dirty="0">
                    <a:latin typeface="Roboto" pitchFamily="2" charset="0"/>
                    <a:ea typeface="Roboto" pitchFamily="2" charset="0"/>
                  </a:rPr>
                  <a:t>Xu hướng quốc tế: bằng cấp, bảng điểm điện tử có ký số.</a:t>
                </a:r>
              </a:p>
            </p:txBody>
          </p:sp>
          <p:sp>
            <p:nvSpPr>
              <p:cNvPr id="58" name="Oval 57">
                <a:extLst>
                  <a:ext uri="{FF2B5EF4-FFF2-40B4-BE49-F238E27FC236}">
                    <a16:creationId xmlns:a16="http://schemas.microsoft.com/office/drawing/2014/main" id="{F83743A4-8C7E-173B-4CB9-2396BE559458}"/>
                  </a:ext>
                </a:extLst>
              </p:cNvPr>
              <p:cNvSpPr/>
              <p:nvPr/>
            </p:nvSpPr>
            <p:spPr>
              <a:xfrm>
                <a:off x="4691514" y="6353138"/>
                <a:ext cx="72000" cy="72000"/>
              </a:xfrm>
              <a:prstGeom prst="ellips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spTree>
    <p:extLst>
      <p:ext uri="{BB962C8B-B14F-4D97-AF65-F5344CB8AC3E}">
        <p14:creationId xmlns:p14="http://schemas.microsoft.com/office/powerpoint/2010/main" val="3662535937"/>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0">
              <a:schemeClr val="accent1">
                <a:lumMod val="45000"/>
                <a:lumOff val="55000"/>
              </a:schemeClr>
            </a:gs>
            <a:gs pos="22000">
              <a:schemeClr val="accent1">
                <a:lumMod val="45000"/>
                <a:lumOff val="55000"/>
              </a:schemeClr>
            </a:gs>
            <a:gs pos="64000">
              <a:srgbClr val="0070C0"/>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FAE9514-A734-F832-691B-FA091EEF2314}"/>
              </a:ext>
            </a:extLst>
          </p:cNvPr>
          <p:cNvSpPr txBox="1"/>
          <p:nvPr/>
        </p:nvSpPr>
        <p:spPr>
          <a:xfrm rot="21377013">
            <a:off x="3099268" y="1523222"/>
            <a:ext cx="741758" cy="1169551"/>
          </a:xfrm>
          <a:prstGeom prst="rect">
            <a:avLst/>
          </a:prstGeom>
          <a:noFill/>
          <a:ln>
            <a:solidFill>
              <a:srgbClr val="E0E1FC"/>
            </a:solidFill>
          </a:ln>
        </p:spPr>
        <p:txBody>
          <a:bodyPr wrap="square" rtlCol="0">
            <a:spAutoFit/>
          </a:bodyPr>
          <a:lstStyle/>
          <a:p>
            <a:pPr algn="ctr"/>
            <a:r>
              <a:rPr lang="en-US" sz="7000" b="1" dirty="0">
                <a:solidFill>
                  <a:srgbClr val="EFF0FF"/>
                </a:solidFill>
                <a:latin typeface="Roboto" pitchFamily="2" charset="0"/>
                <a:ea typeface="Roboto" pitchFamily="2" charset="0"/>
              </a:rPr>
              <a:t>T</a:t>
            </a:r>
            <a:endParaRPr lang="en-US" sz="7000" b="1" dirty="0">
              <a:solidFill>
                <a:srgbClr val="F4A72A"/>
              </a:solidFill>
              <a:latin typeface="Roboto" pitchFamily="2" charset="0"/>
              <a:ea typeface="Roboto" pitchFamily="2" charset="0"/>
            </a:endParaRPr>
          </a:p>
        </p:txBody>
      </p:sp>
      <p:sp>
        <p:nvSpPr>
          <p:cNvPr id="7" name="TextBox 6">
            <a:extLst>
              <a:ext uri="{FF2B5EF4-FFF2-40B4-BE49-F238E27FC236}">
                <a16:creationId xmlns:a16="http://schemas.microsoft.com/office/drawing/2014/main" id="{43C23B98-AAF1-781C-8478-956EC54B5DE0}"/>
              </a:ext>
            </a:extLst>
          </p:cNvPr>
          <p:cNvSpPr txBox="1"/>
          <p:nvPr/>
        </p:nvSpPr>
        <p:spPr>
          <a:xfrm>
            <a:off x="4023260" y="1603443"/>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H</a:t>
            </a:r>
            <a:endParaRPr lang="en-US" sz="7000" b="1" dirty="0">
              <a:solidFill>
                <a:srgbClr val="F4A72A"/>
              </a:solidFill>
              <a:latin typeface="Roboto" pitchFamily="2" charset="0"/>
              <a:ea typeface="Roboto" pitchFamily="2" charset="0"/>
            </a:endParaRPr>
          </a:p>
        </p:txBody>
      </p:sp>
      <p:sp>
        <p:nvSpPr>
          <p:cNvPr id="8" name="TextBox 7">
            <a:extLst>
              <a:ext uri="{FF2B5EF4-FFF2-40B4-BE49-F238E27FC236}">
                <a16:creationId xmlns:a16="http://schemas.microsoft.com/office/drawing/2014/main" id="{EBB69412-0816-3E55-3DC6-0FC413A3F750}"/>
              </a:ext>
            </a:extLst>
          </p:cNvPr>
          <p:cNvSpPr txBox="1"/>
          <p:nvPr/>
        </p:nvSpPr>
        <p:spPr>
          <a:xfrm rot="543199">
            <a:off x="5053868" y="1414604"/>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A</a:t>
            </a:r>
            <a:endParaRPr lang="en-US" sz="7000" b="1" dirty="0">
              <a:solidFill>
                <a:srgbClr val="F4A72A"/>
              </a:solidFill>
              <a:latin typeface="Roboto" pitchFamily="2" charset="0"/>
              <a:ea typeface="Roboto" pitchFamily="2" charset="0"/>
            </a:endParaRPr>
          </a:p>
        </p:txBody>
      </p:sp>
      <p:sp>
        <p:nvSpPr>
          <p:cNvPr id="9" name="TextBox 8">
            <a:extLst>
              <a:ext uri="{FF2B5EF4-FFF2-40B4-BE49-F238E27FC236}">
                <a16:creationId xmlns:a16="http://schemas.microsoft.com/office/drawing/2014/main" id="{D1960C84-2088-6E16-8FF8-5BE8CC48827D}"/>
              </a:ext>
            </a:extLst>
          </p:cNvPr>
          <p:cNvSpPr txBox="1"/>
          <p:nvPr/>
        </p:nvSpPr>
        <p:spPr>
          <a:xfrm rot="21184244">
            <a:off x="6066662" y="1596845"/>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N</a:t>
            </a:r>
            <a:endParaRPr lang="en-US" sz="7000" b="1" dirty="0">
              <a:solidFill>
                <a:srgbClr val="F4A72A"/>
              </a:solidFill>
              <a:latin typeface="Roboto" pitchFamily="2" charset="0"/>
              <a:ea typeface="Roboto" pitchFamily="2" charset="0"/>
            </a:endParaRPr>
          </a:p>
        </p:txBody>
      </p:sp>
      <p:sp>
        <p:nvSpPr>
          <p:cNvPr id="10" name="TextBox 9">
            <a:extLst>
              <a:ext uri="{FF2B5EF4-FFF2-40B4-BE49-F238E27FC236}">
                <a16:creationId xmlns:a16="http://schemas.microsoft.com/office/drawing/2014/main" id="{0C84B707-9DC4-A566-E55A-4966D7D496BC}"/>
              </a:ext>
            </a:extLst>
          </p:cNvPr>
          <p:cNvSpPr txBox="1"/>
          <p:nvPr/>
        </p:nvSpPr>
        <p:spPr>
          <a:xfrm rot="763038">
            <a:off x="7111695" y="1455974"/>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K</a:t>
            </a:r>
            <a:endParaRPr lang="en-US" sz="7000" b="1" dirty="0">
              <a:solidFill>
                <a:srgbClr val="F4A72A"/>
              </a:solidFill>
              <a:latin typeface="Roboto" pitchFamily="2" charset="0"/>
              <a:ea typeface="Roboto" pitchFamily="2" charset="0"/>
            </a:endParaRPr>
          </a:p>
        </p:txBody>
      </p:sp>
      <p:sp>
        <p:nvSpPr>
          <p:cNvPr id="11" name="TextBox 10">
            <a:extLst>
              <a:ext uri="{FF2B5EF4-FFF2-40B4-BE49-F238E27FC236}">
                <a16:creationId xmlns:a16="http://schemas.microsoft.com/office/drawing/2014/main" id="{35C6C0AD-83C4-E9C5-6AF2-BDD14BD69B80}"/>
              </a:ext>
            </a:extLst>
          </p:cNvPr>
          <p:cNvSpPr txBox="1"/>
          <p:nvPr/>
        </p:nvSpPr>
        <p:spPr>
          <a:xfrm rot="21107008">
            <a:off x="8166937" y="1523222"/>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S</a:t>
            </a:r>
            <a:endParaRPr lang="en-US" sz="7000" b="1" dirty="0">
              <a:solidFill>
                <a:srgbClr val="F4A72A"/>
              </a:solidFill>
              <a:latin typeface="Roboto" pitchFamily="2" charset="0"/>
              <a:ea typeface="Roboto" pitchFamily="2" charset="0"/>
            </a:endParaRPr>
          </a:p>
        </p:txBody>
      </p:sp>
      <p:sp>
        <p:nvSpPr>
          <p:cNvPr id="12" name="TextBox 11">
            <a:extLst>
              <a:ext uri="{FF2B5EF4-FFF2-40B4-BE49-F238E27FC236}">
                <a16:creationId xmlns:a16="http://schemas.microsoft.com/office/drawing/2014/main" id="{FF740408-EEDA-D267-81AE-63FC8FDE7B54}"/>
              </a:ext>
            </a:extLst>
          </p:cNvPr>
          <p:cNvSpPr txBox="1"/>
          <p:nvPr/>
        </p:nvSpPr>
        <p:spPr>
          <a:xfrm>
            <a:off x="4088459" y="3108206"/>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Y</a:t>
            </a:r>
            <a:endParaRPr lang="en-US" sz="7000" b="1" dirty="0">
              <a:solidFill>
                <a:srgbClr val="F4A72A"/>
              </a:solidFill>
              <a:latin typeface="Roboto" pitchFamily="2" charset="0"/>
              <a:ea typeface="Roboto" pitchFamily="2" charset="0"/>
            </a:endParaRPr>
          </a:p>
        </p:txBody>
      </p:sp>
      <p:sp>
        <p:nvSpPr>
          <p:cNvPr id="13" name="TextBox 12">
            <a:extLst>
              <a:ext uri="{FF2B5EF4-FFF2-40B4-BE49-F238E27FC236}">
                <a16:creationId xmlns:a16="http://schemas.microsoft.com/office/drawing/2014/main" id="{5AF584C6-8ECE-8324-2DEC-A4FC2A9E1098}"/>
              </a:ext>
            </a:extLst>
          </p:cNvPr>
          <p:cNvSpPr txBox="1"/>
          <p:nvPr/>
        </p:nvSpPr>
        <p:spPr>
          <a:xfrm rot="1318355">
            <a:off x="5162380" y="3064855"/>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O</a:t>
            </a:r>
            <a:endParaRPr lang="en-US" sz="7000" b="1" dirty="0">
              <a:solidFill>
                <a:srgbClr val="F4A72A"/>
              </a:solidFill>
              <a:latin typeface="Roboto" pitchFamily="2" charset="0"/>
              <a:ea typeface="Roboto" pitchFamily="2" charset="0"/>
            </a:endParaRPr>
          </a:p>
        </p:txBody>
      </p:sp>
      <p:sp>
        <p:nvSpPr>
          <p:cNvPr id="14" name="TextBox 13">
            <a:extLst>
              <a:ext uri="{FF2B5EF4-FFF2-40B4-BE49-F238E27FC236}">
                <a16:creationId xmlns:a16="http://schemas.microsoft.com/office/drawing/2014/main" id="{000D0A10-BF24-8F85-BB0B-5093A9F5152D}"/>
              </a:ext>
            </a:extLst>
          </p:cNvPr>
          <p:cNvSpPr txBox="1"/>
          <p:nvPr/>
        </p:nvSpPr>
        <p:spPr>
          <a:xfrm rot="20629341">
            <a:off x="6418409" y="3108206"/>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U</a:t>
            </a:r>
            <a:endParaRPr lang="en-US" sz="7000" b="1" dirty="0">
              <a:solidFill>
                <a:srgbClr val="F4A72A"/>
              </a:solidFill>
              <a:latin typeface="Roboto" pitchFamily="2" charset="0"/>
              <a:ea typeface="Roboto" pitchFamily="2" charset="0"/>
            </a:endParaRPr>
          </a:p>
        </p:txBody>
      </p:sp>
      <p:sp>
        <p:nvSpPr>
          <p:cNvPr id="15" name="TextBox 14">
            <a:extLst>
              <a:ext uri="{FF2B5EF4-FFF2-40B4-BE49-F238E27FC236}">
                <a16:creationId xmlns:a16="http://schemas.microsoft.com/office/drawing/2014/main" id="{1F50E875-A50B-BE47-5470-B1B288D36C7A}"/>
              </a:ext>
            </a:extLst>
          </p:cNvPr>
          <p:cNvSpPr txBox="1"/>
          <p:nvPr/>
        </p:nvSpPr>
        <p:spPr>
          <a:xfrm>
            <a:off x="7482575" y="3115453"/>
            <a:ext cx="741758" cy="1169551"/>
          </a:xfrm>
          <a:prstGeom prst="rect">
            <a:avLst/>
          </a:prstGeom>
          <a:noFill/>
          <a:ln>
            <a:solidFill>
              <a:srgbClr val="E0E1FC"/>
            </a:solidFill>
          </a:ln>
        </p:spPr>
        <p:txBody>
          <a:bodyPr wrap="square" rtlCol="0">
            <a:spAutoFit/>
          </a:bodyPr>
          <a:lstStyle/>
          <a:p>
            <a:pPr algn="ctr"/>
            <a:r>
              <a:rPr lang="en-US" sz="7000" b="1">
                <a:solidFill>
                  <a:srgbClr val="EFF0FF"/>
                </a:solidFill>
                <a:latin typeface="Roboto" pitchFamily="2" charset="0"/>
                <a:ea typeface="Roboto" pitchFamily="2" charset="0"/>
              </a:rPr>
              <a:t>!</a:t>
            </a:r>
            <a:endParaRPr lang="en-US" sz="7000" b="1" dirty="0">
              <a:solidFill>
                <a:srgbClr val="F4A72A"/>
              </a:solidFill>
              <a:latin typeface="Roboto" pitchFamily="2" charset="0"/>
              <a:ea typeface="Roboto" pitchFamily="2" charset="0"/>
            </a:endParaRPr>
          </a:p>
        </p:txBody>
      </p:sp>
      <p:sp>
        <p:nvSpPr>
          <p:cNvPr id="17" name="TextBox 16">
            <a:extLst>
              <a:ext uri="{FF2B5EF4-FFF2-40B4-BE49-F238E27FC236}">
                <a16:creationId xmlns:a16="http://schemas.microsoft.com/office/drawing/2014/main" id="{1C9D8A89-A302-6B0B-A463-A4F65403E6ED}"/>
              </a:ext>
            </a:extLst>
          </p:cNvPr>
          <p:cNvSpPr txBox="1"/>
          <p:nvPr/>
        </p:nvSpPr>
        <p:spPr>
          <a:xfrm>
            <a:off x="3151967" y="5316241"/>
            <a:ext cx="6571147" cy="307777"/>
          </a:xfrm>
          <a:prstGeom prst="rect">
            <a:avLst/>
          </a:prstGeom>
          <a:noFill/>
        </p:spPr>
        <p:txBody>
          <a:bodyPr wrap="square" rtlCol="0">
            <a:spAutoFit/>
          </a:bodyPr>
          <a:lstStyle/>
          <a:p>
            <a:pPr algn="ctr"/>
            <a:r>
              <a:rPr lang="en-US" sz="1400" b="1" dirty="0">
                <a:solidFill>
                  <a:schemeClr val="bg1"/>
                </a:solidFill>
                <a:latin typeface="Roboto" panose="02000000000000000000" pitchFamily="2" charset="0"/>
                <a:ea typeface="Roboto" panose="02000000000000000000" pitchFamily="2" charset="0"/>
                <a:cs typeface="Roboto" panose="02000000000000000000" pitchFamily="2" charset="0"/>
              </a:rPr>
              <a:t>CÔNG TY CỔ PHẦN CÔNG NGHỆ VÀ DỊCH VỤ MOBILE-ID</a:t>
            </a:r>
          </a:p>
        </p:txBody>
      </p:sp>
      <p:grpSp>
        <p:nvGrpSpPr>
          <p:cNvPr id="19" name="Group 18">
            <a:extLst>
              <a:ext uri="{FF2B5EF4-FFF2-40B4-BE49-F238E27FC236}">
                <a16:creationId xmlns:a16="http://schemas.microsoft.com/office/drawing/2014/main" id="{E9694AC4-6692-C760-5506-4A3004BE5F87}"/>
              </a:ext>
            </a:extLst>
          </p:cNvPr>
          <p:cNvGrpSpPr/>
          <p:nvPr/>
        </p:nvGrpSpPr>
        <p:grpSpPr>
          <a:xfrm>
            <a:off x="2691082" y="5698689"/>
            <a:ext cx="7859979" cy="309206"/>
            <a:chOff x="3808522" y="5715431"/>
            <a:chExt cx="7859979" cy="309206"/>
          </a:xfrm>
        </p:grpSpPr>
        <p:sp>
          <p:nvSpPr>
            <p:cNvPr id="20" name="TextBox 19">
              <a:extLst>
                <a:ext uri="{FF2B5EF4-FFF2-40B4-BE49-F238E27FC236}">
                  <a16:creationId xmlns:a16="http://schemas.microsoft.com/office/drawing/2014/main" id="{D495C673-64CD-7DCB-6EB1-7F56F90D4694}"/>
                </a:ext>
              </a:extLst>
            </p:cNvPr>
            <p:cNvSpPr txBox="1"/>
            <p:nvPr/>
          </p:nvSpPr>
          <p:spPr>
            <a:xfrm>
              <a:off x="4001269" y="5747638"/>
              <a:ext cx="7667232"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cs typeface="Roboto" pitchFamily="2" charset="0"/>
                </a:rPr>
                <a:t>Tầng 9, </a:t>
              </a:r>
              <a:r>
                <a:rPr lang="en-US" sz="1200" dirty="0" err="1">
                  <a:solidFill>
                    <a:schemeClr val="bg1"/>
                  </a:solidFill>
                  <a:latin typeface="Roboto" pitchFamily="2" charset="0"/>
                  <a:ea typeface="Roboto" pitchFamily="2" charset="0"/>
                  <a:cs typeface="Roboto" pitchFamily="2" charset="0"/>
                </a:rPr>
                <a:t>Tòa</a:t>
              </a:r>
              <a:r>
                <a:rPr lang="en-US" sz="1200" dirty="0">
                  <a:solidFill>
                    <a:schemeClr val="bg1"/>
                  </a:solidFill>
                  <a:latin typeface="Roboto" pitchFamily="2" charset="0"/>
                  <a:ea typeface="Roboto" pitchFamily="2" charset="0"/>
                  <a:cs typeface="Roboto" pitchFamily="2" charset="0"/>
                </a:rPr>
                <a:t> nhà văn phòng Thủy Lợi 4, 286-288 Nguyễn Xí, Phường Bình Lợi Trung, TP. Hồ Chí Minh</a:t>
              </a:r>
            </a:p>
          </p:txBody>
        </p:sp>
        <p:pic>
          <p:nvPicPr>
            <p:cNvPr id="21" name="Graphic 20" descr="Building outline">
              <a:extLst>
                <a:ext uri="{FF2B5EF4-FFF2-40B4-BE49-F238E27FC236}">
                  <a16:creationId xmlns:a16="http://schemas.microsoft.com/office/drawing/2014/main" id="{1D9F3B73-B449-58C3-B33E-12AA11AB701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08522" y="5715431"/>
              <a:ext cx="278664" cy="278664"/>
            </a:xfrm>
            <a:prstGeom prst="rect">
              <a:avLst/>
            </a:prstGeom>
          </p:spPr>
        </p:pic>
      </p:grpSp>
      <p:grpSp>
        <p:nvGrpSpPr>
          <p:cNvPr id="22" name="Group 21">
            <a:extLst>
              <a:ext uri="{FF2B5EF4-FFF2-40B4-BE49-F238E27FC236}">
                <a16:creationId xmlns:a16="http://schemas.microsoft.com/office/drawing/2014/main" id="{8AFDE38A-0B11-4DBB-4B27-F48D898E7FE5}"/>
              </a:ext>
            </a:extLst>
          </p:cNvPr>
          <p:cNvGrpSpPr/>
          <p:nvPr/>
        </p:nvGrpSpPr>
        <p:grpSpPr>
          <a:xfrm>
            <a:off x="4088459" y="6092900"/>
            <a:ext cx="1822594" cy="387221"/>
            <a:chOff x="3596931" y="6125409"/>
            <a:chExt cx="1822594" cy="387221"/>
          </a:xfrm>
        </p:grpSpPr>
        <p:pic>
          <p:nvPicPr>
            <p:cNvPr id="23" name="Graphic 22" descr="Telephone outline">
              <a:extLst>
                <a:ext uri="{FF2B5EF4-FFF2-40B4-BE49-F238E27FC236}">
                  <a16:creationId xmlns:a16="http://schemas.microsoft.com/office/drawing/2014/main" id="{5312A0D8-30FB-5282-9D8C-75C2EADB17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96931" y="6125409"/>
              <a:ext cx="387221" cy="387221"/>
            </a:xfrm>
            <a:prstGeom prst="rect">
              <a:avLst/>
            </a:prstGeom>
          </p:spPr>
        </p:pic>
        <p:sp>
          <p:nvSpPr>
            <p:cNvPr id="24" name="TextBox 23">
              <a:extLst>
                <a:ext uri="{FF2B5EF4-FFF2-40B4-BE49-F238E27FC236}">
                  <a16:creationId xmlns:a16="http://schemas.microsoft.com/office/drawing/2014/main" id="{A26271BB-B49D-5BEC-7D2E-F271559063A4}"/>
                </a:ext>
              </a:extLst>
            </p:cNvPr>
            <p:cNvSpPr txBox="1"/>
            <p:nvPr/>
          </p:nvSpPr>
          <p:spPr>
            <a:xfrm>
              <a:off x="4001270" y="6193969"/>
              <a:ext cx="1418255" cy="276999"/>
            </a:xfrm>
            <a:prstGeom prst="rect">
              <a:avLst/>
            </a:prstGeom>
            <a:noFill/>
          </p:spPr>
          <p:txBody>
            <a:bodyPr wrap="square" rtlCol="0">
              <a:spAutoFit/>
            </a:bodyPr>
            <a:lstStyle/>
            <a:p>
              <a:r>
                <a:rPr lang="en-US" sz="1200" dirty="0">
                  <a:solidFill>
                    <a:schemeClr val="bg1"/>
                  </a:solidFill>
                  <a:latin typeface="Roboto" panose="02000000000000000000" pitchFamily="2" charset="0"/>
                  <a:ea typeface="Roboto" panose="02000000000000000000" pitchFamily="2" charset="0"/>
                </a:rPr>
                <a:t>028 3622 </a:t>
              </a:r>
              <a:r>
                <a:rPr lang="en-US" sz="1200" dirty="0">
                  <a:solidFill>
                    <a:schemeClr val="bg1"/>
                  </a:solidFill>
                  <a:latin typeface="Roboto" pitchFamily="2" charset="0"/>
                  <a:ea typeface="Roboto" pitchFamily="2" charset="0"/>
                  <a:cs typeface="Roboto" pitchFamily="2" charset="0"/>
                </a:rPr>
                <a:t>2982</a:t>
              </a:r>
            </a:p>
          </p:txBody>
        </p:sp>
      </p:grpSp>
      <p:grpSp>
        <p:nvGrpSpPr>
          <p:cNvPr id="25" name="Group 24">
            <a:extLst>
              <a:ext uri="{FF2B5EF4-FFF2-40B4-BE49-F238E27FC236}">
                <a16:creationId xmlns:a16="http://schemas.microsoft.com/office/drawing/2014/main" id="{AA9B6705-C1E2-76DB-4D39-CDF378949163}"/>
              </a:ext>
            </a:extLst>
          </p:cNvPr>
          <p:cNvGrpSpPr/>
          <p:nvPr/>
        </p:nvGrpSpPr>
        <p:grpSpPr>
          <a:xfrm>
            <a:off x="6233851" y="6116859"/>
            <a:ext cx="2620556" cy="387221"/>
            <a:chOff x="6304369" y="6302172"/>
            <a:chExt cx="2620556" cy="387221"/>
          </a:xfrm>
        </p:grpSpPr>
        <p:pic>
          <p:nvPicPr>
            <p:cNvPr id="26" name="Graphic 25" descr="Internet outline">
              <a:extLst>
                <a:ext uri="{FF2B5EF4-FFF2-40B4-BE49-F238E27FC236}">
                  <a16:creationId xmlns:a16="http://schemas.microsoft.com/office/drawing/2014/main" id="{79540589-0362-B76E-01B3-093CD7A5447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04369" y="6302172"/>
              <a:ext cx="387221" cy="387221"/>
            </a:xfrm>
            <a:prstGeom prst="rect">
              <a:avLst/>
            </a:prstGeom>
          </p:spPr>
        </p:pic>
        <p:sp>
          <p:nvSpPr>
            <p:cNvPr id="27" name="TextBox 26">
              <a:extLst>
                <a:ext uri="{FF2B5EF4-FFF2-40B4-BE49-F238E27FC236}">
                  <a16:creationId xmlns:a16="http://schemas.microsoft.com/office/drawing/2014/main" id="{96854A98-D9DB-4DA7-243D-4138DD59B5FF}"/>
                </a:ext>
              </a:extLst>
            </p:cNvPr>
            <p:cNvSpPr txBox="1"/>
            <p:nvPr/>
          </p:nvSpPr>
          <p:spPr>
            <a:xfrm>
              <a:off x="6789563" y="6342810"/>
              <a:ext cx="2135362" cy="288733"/>
            </a:xfrm>
            <a:prstGeom prst="rect">
              <a:avLst/>
            </a:prstGeom>
            <a:noFill/>
          </p:spPr>
          <p:txBody>
            <a:bodyPr wrap="square" rtlCol="0">
              <a:spAutoFit/>
            </a:bodyPr>
            <a:lstStyle/>
            <a:p>
              <a:pPr lvl="0">
                <a:lnSpc>
                  <a:spcPct val="114000"/>
                </a:lnSpc>
                <a:defRPr/>
              </a:pPr>
              <a:r>
                <a:rPr lang="id-ID" sz="1200" dirty="0">
                  <a:solidFill>
                    <a:schemeClr val="bg1"/>
                  </a:solidFill>
                  <a:latin typeface="Roboto" panose="02000000000000000000" pitchFamily="2" charset="0"/>
                  <a:ea typeface="Roboto" panose="02000000000000000000" pitchFamily="2" charset="0"/>
                  <a:cs typeface="Roboto" panose="02000000000000000000" pitchFamily="2" charset="0"/>
                </a:rPr>
                <a:t>info@mobile-id.vn</a:t>
              </a:r>
            </a:p>
          </p:txBody>
        </p:sp>
      </p:grpSp>
      <p:grpSp>
        <p:nvGrpSpPr>
          <p:cNvPr id="30" name="Group 29">
            <a:extLst>
              <a:ext uri="{FF2B5EF4-FFF2-40B4-BE49-F238E27FC236}">
                <a16:creationId xmlns:a16="http://schemas.microsoft.com/office/drawing/2014/main" id="{B8BA3C90-5314-2767-F3E3-6359BF8D794A}"/>
              </a:ext>
            </a:extLst>
          </p:cNvPr>
          <p:cNvGrpSpPr/>
          <p:nvPr/>
        </p:nvGrpSpPr>
        <p:grpSpPr>
          <a:xfrm>
            <a:off x="1106614" y="1818968"/>
            <a:ext cx="555037" cy="462116"/>
            <a:chOff x="1106614" y="1818968"/>
            <a:chExt cx="555037" cy="462116"/>
          </a:xfrm>
        </p:grpSpPr>
        <p:sp>
          <p:nvSpPr>
            <p:cNvPr id="28" name="Isosceles Triangle 27">
              <a:extLst>
                <a:ext uri="{FF2B5EF4-FFF2-40B4-BE49-F238E27FC236}">
                  <a16:creationId xmlns:a16="http://schemas.microsoft.com/office/drawing/2014/main" id="{7878EA76-C786-B33F-301D-F3F0FBA73602}"/>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a:extLst>
                <a:ext uri="{FF2B5EF4-FFF2-40B4-BE49-F238E27FC236}">
                  <a16:creationId xmlns:a16="http://schemas.microsoft.com/office/drawing/2014/main" id="{553C43C5-5DDD-3AD0-1FD0-14B8AD1112B7}"/>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CA6AA270-93A2-8BC1-1E0A-C760DE93E161}"/>
              </a:ext>
            </a:extLst>
          </p:cNvPr>
          <p:cNvGrpSpPr/>
          <p:nvPr/>
        </p:nvGrpSpPr>
        <p:grpSpPr>
          <a:xfrm>
            <a:off x="3508487" y="5200628"/>
            <a:ext cx="369664" cy="307777"/>
            <a:chOff x="1106614" y="1818968"/>
            <a:chExt cx="555037" cy="462116"/>
          </a:xfrm>
        </p:grpSpPr>
        <p:sp>
          <p:nvSpPr>
            <p:cNvPr id="32" name="Isosceles Triangle 31">
              <a:extLst>
                <a:ext uri="{FF2B5EF4-FFF2-40B4-BE49-F238E27FC236}">
                  <a16:creationId xmlns:a16="http://schemas.microsoft.com/office/drawing/2014/main" id="{1D51ADF4-B89B-3D8D-BBD3-A96F985D9110}"/>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a:extLst>
                <a:ext uri="{FF2B5EF4-FFF2-40B4-BE49-F238E27FC236}">
                  <a16:creationId xmlns:a16="http://schemas.microsoft.com/office/drawing/2014/main" id="{9A7A1E3F-F396-6640-1446-C36641A13241}"/>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6947314F-58DA-1AC5-90F9-29B3C073A187}"/>
              </a:ext>
            </a:extLst>
          </p:cNvPr>
          <p:cNvGrpSpPr/>
          <p:nvPr/>
        </p:nvGrpSpPr>
        <p:grpSpPr>
          <a:xfrm rot="13817624">
            <a:off x="8484743" y="3514070"/>
            <a:ext cx="369664" cy="307777"/>
            <a:chOff x="1106614" y="1818968"/>
            <a:chExt cx="555037" cy="462116"/>
          </a:xfrm>
        </p:grpSpPr>
        <p:sp>
          <p:nvSpPr>
            <p:cNvPr id="35" name="Isosceles Triangle 34">
              <a:extLst>
                <a:ext uri="{FF2B5EF4-FFF2-40B4-BE49-F238E27FC236}">
                  <a16:creationId xmlns:a16="http://schemas.microsoft.com/office/drawing/2014/main" id="{DDC7C3EA-334D-1086-CA67-916701285BCC}"/>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a:extLst>
                <a:ext uri="{FF2B5EF4-FFF2-40B4-BE49-F238E27FC236}">
                  <a16:creationId xmlns:a16="http://schemas.microsoft.com/office/drawing/2014/main" id="{B470168F-BA2E-0E3E-3BED-E02C5869EFBC}"/>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EAC96C3A-B8FA-343C-C899-53BC739438C8}"/>
              </a:ext>
            </a:extLst>
          </p:cNvPr>
          <p:cNvGrpSpPr/>
          <p:nvPr/>
        </p:nvGrpSpPr>
        <p:grpSpPr>
          <a:xfrm>
            <a:off x="206030" y="4529692"/>
            <a:ext cx="369664" cy="307777"/>
            <a:chOff x="1106614" y="1818968"/>
            <a:chExt cx="555037" cy="462116"/>
          </a:xfrm>
        </p:grpSpPr>
        <p:sp>
          <p:nvSpPr>
            <p:cNvPr id="38" name="Isosceles Triangle 37">
              <a:extLst>
                <a:ext uri="{FF2B5EF4-FFF2-40B4-BE49-F238E27FC236}">
                  <a16:creationId xmlns:a16="http://schemas.microsoft.com/office/drawing/2014/main" id="{70BC8BFF-3105-603F-4687-428AF7FE3121}"/>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EEE52737-FA34-EB48-983E-5BC7B8C7E917}"/>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72453B92-C582-88F1-9012-95DC84BAF5AF}"/>
              </a:ext>
            </a:extLst>
          </p:cNvPr>
          <p:cNvGrpSpPr/>
          <p:nvPr/>
        </p:nvGrpSpPr>
        <p:grpSpPr>
          <a:xfrm rot="10800000">
            <a:off x="11348184" y="689561"/>
            <a:ext cx="369664" cy="307777"/>
            <a:chOff x="1106614" y="1818968"/>
            <a:chExt cx="555037" cy="462116"/>
          </a:xfrm>
        </p:grpSpPr>
        <p:sp>
          <p:nvSpPr>
            <p:cNvPr id="41" name="Isosceles Triangle 40">
              <a:extLst>
                <a:ext uri="{FF2B5EF4-FFF2-40B4-BE49-F238E27FC236}">
                  <a16:creationId xmlns:a16="http://schemas.microsoft.com/office/drawing/2014/main" id="{B2DDBBDB-CB5D-9A2E-4C15-46C108B3C5B8}"/>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Isosceles Triangle 41">
              <a:extLst>
                <a:ext uri="{FF2B5EF4-FFF2-40B4-BE49-F238E27FC236}">
                  <a16:creationId xmlns:a16="http://schemas.microsoft.com/office/drawing/2014/main" id="{EB174A0B-2C02-E4E4-8CB7-47ABBE3DAE85}"/>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003095DD-75D0-0DE2-3457-07069DFA16A1}"/>
              </a:ext>
            </a:extLst>
          </p:cNvPr>
          <p:cNvGrpSpPr/>
          <p:nvPr/>
        </p:nvGrpSpPr>
        <p:grpSpPr>
          <a:xfrm rot="13817624">
            <a:off x="8950052" y="6203479"/>
            <a:ext cx="369664" cy="307777"/>
            <a:chOff x="1106614" y="1818968"/>
            <a:chExt cx="555037" cy="462116"/>
          </a:xfrm>
        </p:grpSpPr>
        <p:sp>
          <p:nvSpPr>
            <p:cNvPr id="44" name="Isosceles Triangle 43">
              <a:extLst>
                <a:ext uri="{FF2B5EF4-FFF2-40B4-BE49-F238E27FC236}">
                  <a16:creationId xmlns:a16="http://schemas.microsoft.com/office/drawing/2014/main" id="{F4BAF484-8F0A-91DB-DF8B-12F88AD56211}"/>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Isosceles Triangle 44">
              <a:extLst>
                <a:ext uri="{FF2B5EF4-FFF2-40B4-BE49-F238E27FC236}">
                  <a16:creationId xmlns:a16="http://schemas.microsoft.com/office/drawing/2014/main" id="{357A367A-0B9A-0D03-7302-10C76A7FF6DA}"/>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E526AE47-30CA-CD0D-C7DE-FE5522E13F7C}"/>
              </a:ext>
            </a:extLst>
          </p:cNvPr>
          <p:cNvGrpSpPr/>
          <p:nvPr/>
        </p:nvGrpSpPr>
        <p:grpSpPr>
          <a:xfrm rot="13817624">
            <a:off x="5348426" y="1009987"/>
            <a:ext cx="369664" cy="307777"/>
            <a:chOff x="1106614" y="1818968"/>
            <a:chExt cx="555037" cy="462116"/>
          </a:xfrm>
        </p:grpSpPr>
        <p:sp>
          <p:nvSpPr>
            <p:cNvPr id="47" name="Isosceles Triangle 46">
              <a:extLst>
                <a:ext uri="{FF2B5EF4-FFF2-40B4-BE49-F238E27FC236}">
                  <a16:creationId xmlns:a16="http://schemas.microsoft.com/office/drawing/2014/main" id="{9F1210E8-5A4E-4AF3-85B1-6B832FD206A0}"/>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a:extLst>
                <a:ext uri="{FF2B5EF4-FFF2-40B4-BE49-F238E27FC236}">
                  <a16:creationId xmlns:a16="http://schemas.microsoft.com/office/drawing/2014/main" id="{E3768147-2459-4F65-394E-5F521ADC0918}"/>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8511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withEffect">
                                  <p:stCondLst>
                                    <p:cond delay="0"/>
                                  </p:stCondLst>
                                  <p:iterate type="lt">
                                    <p:tmPct val="10000"/>
                                  </p:iterate>
                                  <p:childTnLst>
                                    <p:animScale>
                                      <p:cBhvr>
                                        <p:cTn id="6" dur="250" autoRev="1" fill="hold">
                                          <p:stCondLst>
                                            <p:cond delay="0"/>
                                          </p:stCondLst>
                                        </p:cTn>
                                        <p:tgtEl>
                                          <p:spTgt spid="5"/>
                                        </p:tgtEl>
                                      </p:cBhvr>
                                      <p:to x="80000" y="100000"/>
                                    </p:animScale>
                                    <p:anim by="(#ppt_w*0.10)" calcmode="lin" valueType="num">
                                      <p:cBhvr>
                                        <p:cTn id="7" dur="250" autoRev="1" fill="hold">
                                          <p:stCondLst>
                                            <p:cond delay="0"/>
                                          </p:stCondLst>
                                        </p:cTn>
                                        <p:tgtEl>
                                          <p:spTgt spid="5"/>
                                        </p:tgtEl>
                                        <p:attrNameLst>
                                          <p:attrName>ppt_x</p:attrName>
                                        </p:attrNameLst>
                                      </p:cBhvr>
                                    </p:anim>
                                    <p:anim by="(-#ppt_w*0.10)" calcmode="lin" valueType="num">
                                      <p:cBhvr>
                                        <p:cTn id="8" dur="250" autoRev="1" fill="hold">
                                          <p:stCondLst>
                                            <p:cond delay="0"/>
                                          </p:stCondLst>
                                        </p:cTn>
                                        <p:tgtEl>
                                          <p:spTgt spid="5"/>
                                        </p:tgtEl>
                                        <p:attrNameLst>
                                          <p:attrName>ppt_y</p:attrName>
                                        </p:attrNameLst>
                                      </p:cBhvr>
                                    </p:anim>
                                    <p:animRot by="-480000">
                                      <p:cBhvr>
                                        <p:cTn id="9" dur="250" autoRev="1" fill="hold">
                                          <p:stCondLst>
                                            <p:cond delay="0"/>
                                          </p:stCondLst>
                                        </p:cTn>
                                        <p:tgtEl>
                                          <p:spTgt spid="5"/>
                                        </p:tgtEl>
                                        <p:attrNameLst>
                                          <p:attrName>r</p:attrName>
                                        </p:attrNameLst>
                                      </p:cBhvr>
                                    </p:animRot>
                                  </p:childTnLst>
                                </p:cTn>
                              </p:par>
                              <p:par>
                                <p:cTn id="10" presetID="36" presetClass="emph" presetSubtype="0" fill="hold" grpId="0" nodeType="withEffect">
                                  <p:stCondLst>
                                    <p:cond delay="0"/>
                                  </p:stCondLst>
                                  <p:iterate type="lt">
                                    <p:tmPct val="10000"/>
                                  </p:iterate>
                                  <p:childTnLst>
                                    <p:animScale>
                                      <p:cBhvr>
                                        <p:cTn id="11" dur="250" autoRev="1" fill="hold">
                                          <p:stCondLst>
                                            <p:cond delay="0"/>
                                          </p:stCondLst>
                                        </p:cTn>
                                        <p:tgtEl>
                                          <p:spTgt spid="7"/>
                                        </p:tgtEl>
                                      </p:cBhvr>
                                      <p:to x="80000" y="100000"/>
                                    </p:animScale>
                                    <p:anim by="(#ppt_w*0.10)" calcmode="lin" valueType="num">
                                      <p:cBhvr>
                                        <p:cTn id="12" dur="250" autoRev="1" fill="hold">
                                          <p:stCondLst>
                                            <p:cond delay="0"/>
                                          </p:stCondLst>
                                        </p:cTn>
                                        <p:tgtEl>
                                          <p:spTgt spid="7"/>
                                        </p:tgtEl>
                                        <p:attrNameLst>
                                          <p:attrName>ppt_x</p:attrName>
                                        </p:attrNameLst>
                                      </p:cBhvr>
                                    </p:anim>
                                    <p:anim by="(-#ppt_w*0.10)" calcmode="lin" valueType="num">
                                      <p:cBhvr>
                                        <p:cTn id="13" dur="250" autoRev="1" fill="hold">
                                          <p:stCondLst>
                                            <p:cond delay="0"/>
                                          </p:stCondLst>
                                        </p:cTn>
                                        <p:tgtEl>
                                          <p:spTgt spid="7"/>
                                        </p:tgtEl>
                                        <p:attrNameLst>
                                          <p:attrName>ppt_y</p:attrName>
                                        </p:attrNameLst>
                                      </p:cBhvr>
                                    </p:anim>
                                    <p:animRot by="-480000">
                                      <p:cBhvr>
                                        <p:cTn id="14" dur="250" autoRev="1" fill="hold">
                                          <p:stCondLst>
                                            <p:cond delay="0"/>
                                          </p:stCondLst>
                                        </p:cTn>
                                        <p:tgtEl>
                                          <p:spTgt spid="7"/>
                                        </p:tgtEl>
                                        <p:attrNameLst>
                                          <p:attrName>r</p:attrName>
                                        </p:attrNameLst>
                                      </p:cBhvr>
                                    </p:animRot>
                                  </p:childTnLst>
                                </p:cTn>
                              </p:par>
                              <p:par>
                                <p:cTn id="15" presetID="36" presetClass="emph" presetSubtype="0" fill="hold" grpId="0" nodeType="withEffect">
                                  <p:stCondLst>
                                    <p:cond delay="0"/>
                                  </p:stCondLst>
                                  <p:iterate type="lt">
                                    <p:tmPct val="10000"/>
                                  </p:iterate>
                                  <p:childTnLst>
                                    <p:animScale>
                                      <p:cBhvr>
                                        <p:cTn id="16" dur="250" autoRev="1" fill="hold">
                                          <p:stCondLst>
                                            <p:cond delay="0"/>
                                          </p:stCondLst>
                                        </p:cTn>
                                        <p:tgtEl>
                                          <p:spTgt spid="8"/>
                                        </p:tgtEl>
                                      </p:cBhvr>
                                      <p:to x="80000" y="100000"/>
                                    </p:animScale>
                                    <p:anim by="(#ppt_w*0.10)" calcmode="lin" valueType="num">
                                      <p:cBhvr>
                                        <p:cTn id="17" dur="250" autoRev="1" fill="hold">
                                          <p:stCondLst>
                                            <p:cond delay="0"/>
                                          </p:stCondLst>
                                        </p:cTn>
                                        <p:tgtEl>
                                          <p:spTgt spid="8"/>
                                        </p:tgtEl>
                                        <p:attrNameLst>
                                          <p:attrName>ppt_x</p:attrName>
                                        </p:attrNameLst>
                                      </p:cBhvr>
                                    </p:anim>
                                    <p:anim by="(-#ppt_w*0.10)" calcmode="lin" valueType="num">
                                      <p:cBhvr>
                                        <p:cTn id="18" dur="250" autoRev="1" fill="hold">
                                          <p:stCondLst>
                                            <p:cond delay="0"/>
                                          </p:stCondLst>
                                        </p:cTn>
                                        <p:tgtEl>
                                          <p:spTgt spid="8"/>
                                        </p:tgtEl>
                                        <p:attrNameLst>
                                          <p:attrName>ppt_y</p:attrName>
                                        </p:attrNameLst>
                                      </p:cBhvr>
                                    </p:anim>
                                    <p:animRot by="-480000">
                                      <p:cBhvr>
                                        <p:cTn id="19" dur="250" autoRev="1" fill="hold">
                                          <p:stCondLst>
                                            <p:cond delay="0"/>
                                          </p:stCondLst>
                                        </p:cTn>
                                        <p:tgtEl>
                                          <p:spTgt spid="8"/>
                                        </p:tgtEl>
                                        <p:attrNameLst>
                                          <p:attrName>r</p:attrName>
                                        </p:attrNameLst>
                                      </p:cBhvr>
                                    </p:animRot>
                                  </p:childTnLst>
                                </p:cTn>
                              </p:par>
                              <p:par>
                                <p:cTn id="20" presetID="36" presetClass="emph" presetSubtype="0" fill="hold" grpId="0" nodeType="withEffect">
                                  <p:stCondLst>
                                    <p:cond delay="0"/>
                                  </p:stCondLst>
                                  <p:iterate type="lt">
                                    <p:tmPct val="10000"/>
                                  </p:iterate>
                                  <p:childTnLst>
                                    <p:animScale>
                                      <p:cBhvr>
                                        <p:cTn id="21" dur="250" autoRev="1" fill="hold">
                                          <p:stCondLst>
                                            <p:cond delay="0"/>
                                          </p:stCondLst>
                                        </p:cTn>
                                        <p:tgtEl>
                                          <p:spTgt spid="9"/>
                                        </p:tgtEl>
                                      </p:cBhvr>
                                      <p:to x="80000" y="100000"/>
                                    </p:animScale>
                                    <p:anim by="(#ppt_w*0.10)" calcmode="lin" valueType="num">
                                      <p:cBhvr>
                                        <p:cTn id="22" dur="250" autoRev="1" fill="hold">
                                          <p:stCondLst>
                                            <p:cond delay="0"/>
                                          </p:stCondLst>
                                        </p:cTn>
                                        <p:tgtEl>
                                          <p:spTgt spid="9"/>
                                        </p:tgtEl>
                                        <p:attrNameLst>
                                          <p:attrName>ppt_x</p:attrName>
                                        </p:attrNameLst>
                                      </p:cBhvr>
                                    </p:anim>
                                    <p:anim by="(-#ppt_w*0.10)" calcmode="lin" valueType="num">
                                      <p:cBhvr>
                                        <p:cTn id="23" dur="250" autoRev="1" fill="hold">
                                          <p:stCondLst>
                                            <p:cond delay="0"/>
                                          </p:stCondLst>
                                        </p:cTn>
                                        <p:tgtEl>
                                          <p:spTgt spid="9"/>
                                        </p:tgtEl>
                                        <p:attrNameLst>
                                          <p:attrName>ppt_y</p:attrName>
                                        </p:attrNameLst>
                                      </p:cBhvr>
                                    </p:anim>
                                    <p:animRot by="-480000">
                                      <p:cBhvr>
                                        <p:cTn id="24" dur="250" autoRev="1" fill="hold">
                                          <p:stCondLst>
                                            <p:cond delay="0"/>
                                          </p:stCondLst>
                                        </p:cTn>
                                        <p:tgtEl>
                                          <p:spTgt spid="9"/>
                                        </p:tgtEl>
                                        <p:attrNameLst>
                                          <p:attrName>r</p:attrName>
                                        </p:attrNameLst>
                                      </p:cBhvr>
                                    </p:animRot>
                                  </p:childTnLst>
                                </p:cTn>
                              </p:par>
                              <p:par>
                                <p:cTn id="25" presetID="36" presetClass="emph" presetSubtype="0" fill="hold" grpId="0" nodeType="withEffect">
                                  <p:stCondLst>
                                    <p:cond delay="0"/>
                                  </p:stCondLst>
                                  <p:iterate type="lt">
                                    <p:tmPct val="10000"/>
                                  </p:iterate>
                                  <p:childTnLst>
                                    <p:animScale>
                                      <p:cBhvr>
                                        <p:cTn id="26" dur="250" autoRev="1" fill="hold">
                                          <p:stCondLst>
                                            <p:cond delay="0"/>
                                          </p:stCondLst>
                                        </p:cTn>
                                        <p:tgtEl>
                                          <p:spTgt spid="10"/>
                                        </p:tgtEl>
                                      </p:cBhvr>
                                      <p:to x="80000" y="100000"/>
                                    </p:animScale>
                                    <p:anim by="(#ppt_w*0.10)" calcmode="lin" valueType="num">
                                      <p:cBhvr>
                                        <p:cTn id="27" dur="250" autoRev="1" fill="hold">
                                          <p:stCondLst>
                                            <p:cond delay="0"/>
                                          </p:stCondLst>
                                        </p:cTn>
                                        <p:tgtEl>
                                          <p:spTgt spid="10"/>
                                        </p:tgtEl>
                                        <p:attrNameLst>
                                          <p:attrName>ppt_x</p:attrName>
                                        </p:attrNameLst>
                                      </p:cBhvr>
                                    </p:anim>
                                    <p:anim by="(-#ppt_w*0.10)" calcmode="lin" valueType="num">
                                      <p:cBhvr>
                                        <p:cTn id="28" dur="250" autoRev="1" fill="hold">
                                          <p:stCondLst>
                                            <p:cond delay="0"/>
                                          </p:stCondLst>
                                        </p:cTn>
                                        <p:tgtEl>
                                          <p:spTgt spid="10"/>
                                        </p:tgtEl>
                                        <p:attrNameLst>
                                          <p:attrName>ppt_y</p:attrName>
                                        </p:attrNameLst>
                                      </p:cBhvr>
                                    </p:anim>
                                    <p:animRot by="-480000">
                                      <p:cBhvr>
                                        <p:cTn id="29" dur="250" autoRev="1" fill="hold">
                                          <p:stCondLst>
                                            <p:cond delay="0"/>
                                          </p:stCondLst>
                                        </p:cTn>
                                        <p:tgtEl>
                                          <p:spTgt spid="10"/>
                                        </p:tgtEl>
                                        <p:attrNameLst>
                                          <p:attrName>r</p:attrName>
                                        </p:attrNameLst>
                                      </p:cBhvr>
                                    </p:animRot>
                                  </p:childTnLst>
                                </p:cTn>
                              </p:par>
                              <p:par>
                                <p:cTn id="30" presetID="36" presetClass="emph" presetSubtype="0" fill="hold" grpId="0" nodeType="withEffect">
                                  <p:stCondLst>
                                    <p:cond delay="0"/>
                                  </p:stCondLst>
                                  <p:iterate type="lt">
                                    <p:tmPct val="10000"/>
                                  </p:iterate>
                                  <p:childTnLst>
                                    <p:animScale>
                                      <p:cBhvr>
                                        <p:cTn id="31" dur="250" autoRev="1" fill="hold">
                                          <p:stCondLst>
                                            <p:cond delay="0"/>
                                          </p:stCondLst>
                                        </p:cTn>
                                        <p:tgtEl>
                                          <p:spTgt spid="11"/>
                                        </p:tgtEl>
                                      </p:cBhvr>
                                      <p:to x="80000" y="100000"/>
                                    </p:animScale>
                                    <p:anim by="(#ppt_w*0.10)" calcmode="lin" valueType="num">
                                      <p:cBhvr>
                                        <p:cTn id="32" dur="250" autoRev="1" fill="hold">
                                          <p:stCondLst>
                                            <p:cond delay="0"/>
                                          </p:stCondLst>
                                        </p:cTn>
                                        <p:tgtEl>
                                          <p:spTgt spid="11"/>
                                        </p:tgtEl>
                                        <p:attrNameLst>
                                          <p:attrName>ppt_x</p:attrName>
                                        </p:attrNameLst>
                                      </p:cBhvr>
                                    </p:anim>
                                    <p:anim by="(-#ppt_w*0.10)" calcmode="lin" valueType="num">
                                      <p:cBhvr>
                                        <p:cTn id="33" dur="250" autoRev="1" fill="hold">
                                          <p:stCondLst>
                                            <p:cond delay="0"/>
                                          </p:stCondLst>
                                        </p:cTn>
                                        <p:tgtEl>
                                          <p:spTgt spid="11"/>
                                        </p:tgtEl>
                                        <p:attrNameLst>
                                          <p:attrName>ppt_y</p:attrName>
                                        </p:attrNameLst>
                                      </p:cBhvr>
                                    </p:anim>
                                    <p:animRot by="-480000">
                                      <p:cBhvr>
                                        <p:cTn id="34" dur="250" autoRev="1" fill="hold">
                                          <p:stCondLst>
                                            <p:cond delay="0"/>
                                          </p:stCondLst>
                                        </p:cTn>
                                        <p:tgtEl>
                                          <p:spTgt spid="11"/>
                                        </p:tgtEl>
                                        <p:attrNameLst>
                                          <p:attrName>r</p:attrName>
                                        </p:attrNameLst>
                                      </p:cBhvr>
                                    </p:animRot>
                                  </p:childTnLst>
                                </p:cTn>
                              </p:par>
                              <p:par>
                                <p:cTn id="35" presetID="36" presetClass="emph" presetSubtype="0" fill="hold" grpId="0" nodeType="withEffect">
                                  <p:stCondLst>
                                    <p:cond delay="0"/>
                                  </p:stCondLst>
                                  <p:iterate type="lt">
                                    <p:tmPct val="10000"/>
                                  </p:iterate>
                                  <p:childTnLst>
                                    <p:animScale>
                                      <p:cBhvr>
                                        <p:cTn id="36" dur="250" autoRev="1" fill="hold">
                                          <p:stCondLst>
                                            <p:cond delay="0"/>
                                          </p:stCondLst>
                                        </p:cTn>
                                        <p:tgtEl>
                                          <p:spTgt spid="12"/>
                                        </p:tgtEl>
                                      </p:cBhvr>
                                      <p:to x="80000" y="100000"/>
                                    </p:animScale>
                                    <p:anim by="(#ppt_w*0.10)" calcmode="lin" valueType="num">
                                      <p:cBhvr>
                                        <p:cTn id="37" dur="250" autoRev="1" fill="hold">
                                          <p:stCondLst>
                                            <p:cond delay="0"/>
                                          </p:stCondLst>
                                        </p:cTn>
                                        <p:tgtEl>
                                          <p:spTgt spid="12"/>
                                        </p:tgtEl>
                                        <p:attrNameLst>
                                          <p:attrName>ppt_x</p:attrName>
                                        </p:attrNameLst>
                                      </p:cBhvr>
                                    </p:anim>
                                    <p:anim by="(-#ppt_w*0.10)" calcmode="lin" valueType="num">
                                      <p:cBhvr>
                                        <p:cTn id="38" dur="250" autoRev="1" fill="hold">
                                          <p:stCondLst>
                                            <p:cond delay="0"/>
                                          </p:stCondLst>
                                        </p:cTn>
                                        <p:tgtEl>
                                          <p:spTgt spid="12"/>
                                        </p:tgtEl>
                                        <p:attrNameLst>
                                          <p:attrName>ppt_y</p:attrName>
                                        </p:attrNameLst>
                                      </p:cBhvr>
                                    </p:anim>
                                    <p:animRot by="-480000">
                                      <p:cBhvr>
                                        <p:cTn id="39" dur="250" autoRev="1" fill="hold">
                                          <p:stCondLst>
                                            <p:cond delay="0"/>
                                          </p:stCondLst>
                                        </p:cTn>
                                        <p:tgtEl>
                                          <p:spTgt spid="12"/>
                                        </p:tgtEl>
                                        <p:attrNameLst>
                                          <p:attrName>r</p:attrName>
                                        </p:attrNameLst>
                                      </p:cBhvr>
                                    </p:animRot>
                                  </p:childTnLst>
                                </p:cTn>
                              </p:par>
                              <p:par>
                                <p:cTn id="40" presetID="36" presetClass="emph" presetSubtype="0" fill="hold" grpId="0" nodeType="withEffect">
                                  <p:stCondLst>
                                    <p:cond delay="0"/>
                                  </p:stCondLst>
                                  <p:iterate type="lt">
                                    <p:tmPct val="10000"/>
                                  </p:iterate>
                                  <p:childTnLst>
                                    <p:animScale>
                                      <p:cBhvr>
                                        <p:cTn id="41" dur="250" autoRev="1" fill="hold">
                                          <p:stCondLst>
                                            <p:cond delay="0"/>
                                          </p:stCondLst>
                                        </p:cTn>
                                        <p:tgtEl>
                                          <p:spTgt spid="13"/>
                                        </p:tgtEl>
                                      </p:cBhvr>
                                      <p:to x="80000" y="100000"/>
                                    </p:animScale>
                                    <p:anim by="(#ppt_w*0.10)" calcmode="lin" valueType="num">
                                      <p:cBhvr>
                                        <p:cTn id="42" dur="250" autoRev="1" fill="hold">
                                          <p:stCondLst>
                                            <p:cond delay="0"/>
                                          </p:stCondLst>
                                        </p:cTn>
                                        <p:tgtEl>
                                          <p:spTgt spid="13"/>
                                        </p:tgtEl>
                                        <p:attrNameLst>
                                          <p:attrName>ppt_x</p:attrName>
                                        </p:attrNameLst>
                                      </p:cBhvr>
                                    </p:anim>
                                    <p:anim by="(-#ppt_w*0.10)" calcmode="lin" valueType="num">
                                      <p:cBhvr>
                                        <p:cTn id="43" dur="250" autoRev="1" fill="hold">
                                          <p:stCondLst>
                                            <p:cond delay="0"/>
                                          </p:stCondLst>
                                        </p:cTn>
                                        <p:tgtEl>
                                          <p:spTgt spid="13"/>
                                        </p:tgtEl>
                                        <p:attrNameLst>
                                          <p:attrName>ppt_y</p:attrName>
                                        </p:attrNameLst>
                                      </p:cBhvr>
                                    </p:anim>
                                    <p:animRot by="-480000">
                                      <p:cBhvr>
                                        <p:cTn id="44" dur="250" autoRev="1" fill="hold">
                                          <p:stCondLst>
                                            <p:cond delay="0"/>
                                          </p:stCondLst>
                                        </p:cTn>
                                        <p:tgtEl>
                                          <p:spTgt spid="13"/>
                                        </p:tgtEl>
                                        <p:attrNameLst>
                                          <p:attrName>r</p:attrName>
                                        </p:attrNameLst>
                                      </p:cBhvr>
                                    </p:animRot>
                                  </p:childTnLst>
                                </p:cTn>
                              </p:par>
                              <p:par>
                                <p:cTn id="45" presetID="36" presetClass="emph" presetSubtype="0" fill="hold" grpId="0" nodeType="withEffect">
                                  <p:stCondLst>
                                    <p:cond delay="0"/>
                                  </p:stCondLst>
                                  <p:iterate type="lt">
                                    <p:tmPct val="10000"/>
                                  </p:iterate>
                                  <p:childTnLst>
                                    <p:animScale>
                                      <p:cBhvr>
                                        <p:cTn id="46" dur="250" autoRev="1" fill="hold">
                                          <p:stCondLst>
                                            <p:cond delay="0"/>
                                          </p:stCondLst>
                                        </p:cTn>
                                        <p:tgtEl>
                                          <p:spTgt spid="14"/>
                                        </p:tgtEl>
                                      </p:cBhvr>
                                      <p:to x="80000" y="100000"/>
                                    </p:animScale>
                                    <p:anim by="(#ppt_w*0.10)" calcmode="lin" valueType="num">
                                      <p:cBhvr>
                                        <p:cTn id="47" dur="250" autoRev="1" fill="hold">
                                          <p:stCondLst>
                                            <p:cond delay="0"/>
                                          </p:stCondLst>
                                        </p:cTn>
                                        <p:tgtEl>
                                          <p:spTgt spid="14"/>
                                        </p:tgtEl>
                                        <p:attrNameLst>
                                          <p:attrName>ppt_x</p:attrName>
                                        </p:attrNameLst>
                                      </p:cBhvr>
                                    </p:anim>
                                    <p:anim by="(-#ppt_w*0.10)" calcmode="lin" valueType="num">
                                      <p:cBhvr>
                                        <p:cTn id="48" dur="250" autoRev="1" fill="hold">
                                          <p:stCondLst>
                                            <p:cond delay="0"/>
                                          </p:stCondLst>
                                        </p:cTn>
                                        <p:tgtEl>
                                          <p:spTgt spid="14"/>
                                        </p:tgtEl>
                                        <p:attrNameLst>
                                          <p:attrName>ppt_y</p:attrName>
                                        </p:attrNameLst>
                                      </p:cBhvr>
                                    </p:anim>
                                    <p:animRot by="-480000">
                                      <p:cBhvr>
                                        <p:cTn id="49" dur="250" autoRev="1" fill="hold">
                                          <p:stCondLst>
                                            <p:cond delay="0"/>
                                          </p:stCondLst>
                                        </p:cTn>
                                        <p:tgtEl>
                                          <p:spTgt spid="14"/>
                                        </p:tgtEl>
                                        <p:attrNameLst>
                                          <p:attrName>r</p:attrName>
                                        </p:attrNameLst>
                                      </p:cBhvr>
                                    </p:animRot>
                                  </p:childTnLst>
                                </p:cTn>
                              </p:par>
                              <p:par>
                                <p:cTn id="50" presetID="36" presetClass="emph" presetSubtype="0" fill="hold" grpId="0" nodeType="withEffect">
                                  <p:stCondLst>
                                    <p:cond delay="0"/>
                                  </p:stCondLst>
                                  <p:iterate type="lt">
                                    <p:tmPct val="10000"/>
                                  </p:iterate>
                                  <p:childTnLst>
                                    <p:animScale>
                                      <p:cBhvr>
                                        <p:cTn id="51" dur="250" autoRev="1" fill="hold">
                                          <p:stCondLst>
                                            <p:cond delay="0"/>
                                          </p:stCondLst>
                                        </p:cTn>
                                        <p:tgtEl>
                                          <p:spTgt spid="15"/>
                                        </p:tgtEl>
                                      </p:cBhvr>
                                      <p:to x="80000" y="100000"/>
                                    </p:animScale>
                                    <p:anim by="(#ppt_w*0.10)" calcmode="lin" valueType="num">
                                      <p:cBhvr>
                                        <p:cTn id="52" dur="250" autoRev="1" fill="hold">
                                          <p:stCondLst>
                                            <p:cond delay="0"/>
                                          </p:stCondLst>
                                        </p:cTn>
                                        <p:tgtEl>
                                          <p:spTgt spid="15"/>
                                        </p:tgtEl>
                                        <p:attrNameLst>
                                          <p:attrName>ppt_x</p:attrName>
                                        </p:attrNameLst>
                                      </p:cBhvr>
                                    </p:anim>
                                    <p:anim by="(-#ppt_w*0.10)" calcmode="lin" valueType="num">
                                      <p:cBhvr>
                                        <p:cTn id="53" dur="250" autoRev="1" fill="hold">
                                          <p:stCondLst>
                                            <p:cond delay="0"/>
                                          </p:stCondLst>
                                        </p:cTn>
                                        <p:tgtEl>
                                          <p:spTgt spid="15"/>
                                        </p:tgtEl>
                                        <p:attrNameLst>
                                          <p:attrName>ppt_y</p:attrName>
                                        </p:attrNameLst>
                                      </p:cBhvr>
                                    </p:anim>
                                    <p:animRot by="-480000">
                                      <p:cBhvr>
                                        <p:cTn id="54" dur="250" autoRev="1" fill="hold">
                                          <p:stCondLst>
                                            <p:cond delay="0"/>
                                          </p:stCondLst>
                                        </p:cTn>
                                        <p:tgtEl>
                                          <p:spTgt spid="15"/>
                                        </p:tgtEl>
                                        <p:attrNameLst>
                                          <p:attrName>r</p:attrName>
                                        </p:attrNameLst>
                                      </p:cBhvr>
                                    </p:animRot>
                                  </p:childTnLst>
                                </p:cTn>
                              </p:par>
                              <p:par>
                                <p:cTn id="55" presetID="32" presetClass="emph" presetSubtype="0" fill="hold" grpId="1" nodeType="withEffect">
                                  <p:stCondLst>
                                    <p:cond delay="0"/>
                                  </p:stCondLst>
                                  <p:iterate type="lt">
                                    <p:tmPct val="0"/>
                                  </p:iterate>
                                  <p:childTnLst>
                                    <p:animRot by="120000">
                                      <p:cBhvr>
                                        <p:cTn id="56" dur="1" fill="hold">
                                          <p:stCondLst>
                                            <p:cond delay="0"/>
                                          </p:stCondLst>
                                        </p:cTn>
                                        <p:tgtEl>
                                          <p:spTgt spid="5"/>
                                        </p:tgtEl>
                                        <p:attrNameLst>
                                          <p:attrName>r</p:attrName>
                                        </p:attrNameLst>
                                      </p:cBhvr>
                                    </p:animRot>
                                    <p:animRot by="-240000">
                                      <p:cBhvr>
                                        <p:cTn id="57" dur="2" fill="hold">
                                          <p:stCondLst>
                                            <p:cond delay="90"/>
                                          </p:stCondLst>
                                        </p:cTn>
                                        <p:tgtEl>
                                          <p:spTgt spid="5"/>
                                        </p:tgtEl>
                                        <p:attrNameLst>
                                          <p:attrName>r</p:attrName>
                                        </p:attrNameLst>
                                      </p:cBhvr>
                                    </p:animRot>
                                    <p:animRot by="240000">
                                      <p:cBhvr>
                                        <p:cTn id="58" dur="2" fill="hold">
                                          <p:stCondLst>
                                            <p:cond delay="180"/>
                                          </p:stCondLst>
                                        </p:cTn>
                                        <p:tgtEl>
                                          <p:spTgt spid="5"/>
                                        </p:tgtEl>
                                        <p:attrNameLst>
                                          <p:attrName>r</p:attrName>
                                        </p:attrNameLst>
                                      </p:cBhvr>
                                    </p:animRot>
                                    <p:animRot by="-240000">
                                      <p:cBhvr>
                                        <p:cTn id="59" dur="2" fill="hold">
                                          <p:stCondLst>
                                            <p:cond delay="271"/>
                                          </p:stCondLst>
                                        </p:cTn>
                                        <p:tgtEl>
                                          <p:spTgt spid="5"/>
                                        </p:tgtEl>
                                        <p:attrNameLst>
                                          <p:attrName>r</p:attrName>
                                        </p:attrNameLst>
                                      </p:cBhvr>
                                    </p:animRot>
                                    <p:animRot by="120000">
                                      <p:cBhvr>
                                        <p:cTn id="60" dur="2" fill="hold">
                                          <p:stCondLst>
                                            <p:cond delay="499"/>
                                          </p:stCondLst>
                                        </p:cTn>
                                        <p:tgtEl>
                                          <p:spTgt spid="5"/>
                                        </p:tgtEl>
                                        <p:attrNameLst>
                                          <p:attrName>r</p:attrName>
                                        </p:attrNameLst>
                                      </p:cBhvr>
                                    </p:animRot>
                                  </p:childTnLst>
                                </p:cTn>
                              </p:par>
                              <p:par>
                                <p:cTn id="61" presetID="32" presetClass="emph" presetSubtype="0" fill="hold" grpId="1" nodeType="withEffect">
                                  <p:stCondLst>
                                    <p:cond delay="0"/>
                                  </p:stCondLst>
                                  <p:iterate type="lt">
                                    <p:tmPct val="0"/>
                                  </p:iterate>
                                  <p:childTnLst>
                                    <p:animRot by="120000">
                                      <p:cBhvr>
                                        <p:cTn id="62" dur="1" fill="hold">
                                          <p:stCondLst>
                                            <p:cond delay="0"/>
                                          </p:stCondLst>
                                        </p:cTn>
                                        <p:tgtEl>
                                          <p:spTgt spid="7"/>
                                        </p:tgtEl>
                                        <p:attrNameLst>
                                          <p:attrName>r</p:attrName>
                                        </p:attrNameLst>
                                      </p:cBhvr>
                                    </p:animRot>
                                    <p:animRot by="-240000">
                                      <p:cBhvr>
                                        <p:cTn id="63" dur="2" fill="hold">
                                          <p:stCondLst>
                                            <p:cond delay="90"/>
                                          </p:stCondLst>
                                        </p:cTn>
                                        <p:tgtEl>
                                          <p:spTgt spid="7"/>
                                        </p:tgtEl>
                                        <p:attrNameLst>
                                          <p:attrName>r</p:attrName>
                                        </p:attrNameLst>
                                      </p:cBhvr>
                                    </p:animRot>
                                    <p:animRot by="240000">
                                      <p:cBhvr>
                                        <p:cTn id="64" dur="2" fill="hold">
                                          <p:stCondLst>
                                            <p:cond delay="180"/>
                                          </p:stCondLst>
                                        </p:cTn>
                                        <p:tgtEl>
                                          <p:spTgt spid="7"/>
                                        </p:tgtEl>
                                        <p:attrNameLst>
                                          <p:attrName>r</p:attrName>
                                        </p:attrNameLst>
                                      </p:cBhvr>
                                    </p:animRot>
                                    <p:animRot by="-240000">
                                      <p:cBhvr>
                                        <p:cTn id="65" dur="2" fill="hold">
                                          <p:stCondLst>
                                            <p:cond delay="271"/>
                                          </p:stCondLst>
                                        </p:cTn>
                                        <p:tgtEl>
                                          <p:spTgt spid="7"/>
                                        </p:tgtEl>
                                        <p:attrNameLst>
                                          <p:attrName>r</p:attrName>
                                        </p:attrNameLst>
                                      </p:cBhvr>
                                    </p:animRot>
                                    <p:animRot by="120000">
                                      <p:cBhvr>
                                        <p:cTn id="66" dur="2" fill="hold">
                                          <p:stCondLst>
                                            <p:cond delay="499"/>
                                          </p:stCondLst>
                                        </p:cTn>
                                        <p:tgtEl>
                                          <p:spTgt spid="7"/>
                                        </p:tgtEl>
                                        <p:attrNameLst>
                                          <p:attrName>r</p:attrName>
                                        </p:attrNameLst>
                                      </p:cBhvr>
                                    </p:animRot>
                                  </p:childTnLst>
                                </p:cTn>
                              </p:par>
                              <p:par>
                                <p:cTn id="67" presetID="32" presetClass="emph" presetSubtype="0" fill="hold" grpId="1" nodeType="withEffect">
                                  <p:stCondLst>
                                    <p:cond delay="0"/>
                                  </p:stCondLst>
                                  <p:iterate type="lt">
                                    <p:tmPct val="0"/>
                                  </p:iterate>
                                  <p:childTnLst>
                                    <p:animRot by="120000">
                                      <p:cBhvr>
                                        <p:cTn id="68" dur="1" fill="hold">
                                          <p:stCondLst>
                                            <p:cond delay="0"/>
                                          </p:stCondLst>
                                        </p:cTn>
                                        <p:tgtEl>
                                          <p:spTgt spid="8"/>
                                        </p:tgtEl>
                                        <p:attrNameLst>
                                          <p:attrName>r</p:attrName>
                                        </p:attrNameLst>
                                      </p:cBhvr>
                                    </p:animRot>
                                    <p:animRot by="-240000">
                                      <p:cBhvr>
                                        <p:cTn id="69" dur="2" fill="hold">
                                          <p:stCondLst>
                                            <p:cond delay="90"/>
                                          </p:stCondLst>
                                        </p:cTn>
                                        <p:tgtEl>
                                          <p:spTgt spid="8"/>
                                        </p:tgtEl>
                                        <p:attrNameLst>
                                          <p:attrName>r</p:attrName>
                                        </p:attrNameLst>
                                      </p:cBhvr>
                                    </p:animRot>
                                    <p:animRot by="240000">
                                      <p:cBhvr>
                                        <p:cTn id="70" dur="2" fill="hold">
                                          <p:stCondLst>
                                            <p:cond delay="180"/>
                                          </p:stCondLst>
                                        </p:cTn>
                                        <p:tgtEl>
                                          <p:spTgt spid="8"/>
                                        </p:tgtEl>
                                        <p:attrNameLst>
                                          <p:attrName>r</p:attrName>
                                        </p:attrNameLst>
                                      </p:cBhvr>
                                    </p:animRot>
                                    <p:animRot by="-240000">
                                      <p:cBhvr>
                                        <p:cTn id="71" dur="2" fill="hold">
                                          <p:stCondLst>
                                            <p:cond delay="271"/>
                                          </p:stCondLst>
                                        </p:cTn>
                                        <p:tgtEl>
                                          <p:spTgt spid="8"/>
                                        </p:tgtEl>
                                        <p:attrNameLst>
                                          <p:attrName>r</p:attrName>
                                        </p:attrNameLst>
                                      </p:cBhvr>
                                    </p:animRot>
                                    <p:animRot by="120000">
                                      <p:cBhvr>
                                        <p:cTn id="72" dur="2" fill="hold">
                                          <p:stCondLst>
                                            <p:cond delay="499"/>
                                          </p:stCondLst>
                                        </p:cTn>
                                        <p:tgtEl>
                                          <p:spTgt spid="8"/>
                                        </p:tgtEl>
                                        <p:attrNameLst>
                                          <p:attrName>r</p:attrName>
                                        </p:attrNameLst>
                                      </p:cBhvr>
                                    </p:animRot>
                                  </p:childTnLst>
                                </p:cTn>
                              </p:par>
                              <p:par>
                                <p:cTn id="73" presetID="32" presetClass="emph" presetSubtype="0" fill="hold" grpId="1" nodeType="withEffect">
                                  <p:stCondLst>
                                    <p:cond delay="0"/>
                                  </p:stCondLst>
                                  <p:iterate type="lt">
                                    <p:tmPct val="0"/>
                                  </p:iterate>
                                  <p:childTnLst>
                                    <p:animRot by="120000">
                                      <p:cBhvr>
                                        <p:cTn id="74" dur="1" fill="hold">
                                          <p:stCondLst>
                                            <p:cond delay="0"/>
                                          </p:stCondLst>
                                        </p:cTn>
                                        <p:tgtEl>
                                          <p:spTgt spid="9"/>
                                        </p:tgtEl>
                                        <p:attrNameLst>
                                          <p:attrName>r</p:attrName>
                                        </p:attrNameLst>
                                      </p:cBhvr>
                                    </p:animRot>
                                    <p:animRot by="-240000">
                                      <p:cBhvr>
                                        <p:cTn id="75" dur="2" fill="hold">
                                          <p:stCondLst>
                                            <p:cond delay="90"/>
                                          </p:stCondLst>
                                        </p:cTn>
                                        <p:tgtEl>
                                          <p:spTgt spid="9"/>
                                        </p:tgtEl>
                                        <p:attrNameLst>
                                          <p:attrName>r</p:attrName>
                                        </p:attrNameLst>
                                      </p:cBhvr>
                                    </p:animRot>
                                    <p:animRot by="240000">
                                      <p:cBhvr>
                                        <p:cTn id="76" dur="2" fill="hold">
                                          <p:stCondLst>
                                            <p:cond delay="180"/>
                                          </p:stCondLst>
                                        </p:cTn>
                                        <p:tgtEl>
                                          <p:spTgt spid="9"/>
                                        </p:tgtEl>
                                        <p:attrNameLst>
                                          <p:attrName>r</p:attrName>
                                        </p:attrNameLst>
                                      </p:cBhvr>
                                    </p:animRot>
                                    <p:animRot by="-240000">
                                      <p:cBhvr>
                                        <p:cTn id="77" dur="2" fill="hold">
                                          <p:stCondLst>
                                            <p:cond delay="271"/>
                                          </p:stCondLst>
                                        </p:cTn>
                                        <p:tgtEl>
                                          <p:spTgt spid="9"/>
                                        </p:tgtEl>
                                        <p:attrNameLst>
                                          <p:attrName>r</p:attrName>
                                        </p:attrNameLst>
                                      </p:cBhvr>
                                    </p:animRot>
                                    <p:animRot by="120000">
                                      <p:cBhvr>
                                        <p:cTn id="78" dur="2" fill="hold">
                                          <p:stCondLst>
                                            <p:cond delay="499"/>
                                          </p:stCondLst>
                                        </p:cTn>
                                        <p:tgtEl>
                                          <p:spTgt spid="9"/>
                                        </p:tgtEl>
                                        <p:attrNameLst>
                                          <p:attrName>r</p:attrName>
                                        </p:attrNameLst>
                                      </p:cBhvr>
                                    </p:animRot>
                                  </p:childTnLst>
                                </p:cTn>
                              </p:par>
                              <p:par>
                                <p:cTn id="79" presetID="32" presetClass="emph" presetSubtype="0" fill="hold" grpId="1" nodeType="withEffect">
                                  <p:stCondLst>
                                    <p:cond delay="0"/>
                                  </p:stCondLst>
                                  <p:iterate type="lt">
                                    <p:tmPct val="0"/>
                                  </p:iterate>
                                  <p:childTnLst>
                                    <p:animRot by="120000">
                                      <p:cBhvr>
                                        <p:cTn id="80" dur="1" fill="hold">
                                          <p:stCondLst>
                                            <p:cond delay="0"/>
                                          </p:stCondLst>
                                        </p:cTn>
                                        <p:tgtEl>
                                          <p:spTgt spid="10"/>
                                        </p:tgtEl>
                                        <p:attrNameLst>
                                          <p:attrName>r</p:attrName>
                                        </p:attrNameLst>
                                      </p:cBhvr>
                                    </p:animRot>
                                    <p:animRot by="-240000">
                                      <p:cBhvr>
                                        <p:cTn id="81" dur="2" fill="hold">
                                          <p:stCondLst>
                                            <p:cond delay="90"/>
                                          </p:stCondLst>
                                        </p:cTn>
                                        <p:tgtEl>
                                          <p:spTgt spid="10"/>
                                        </p:tgtEl>
                                        <p:attrNameLst>
                                          <p:attrName>r</p:attrName>
                                        </p:attrNameLst>
                                      </p:cBhvr>
                                    </p:animRot>
                                    <p:animRot by="240000">
                                      <p:cBhvr>
                                        <p:cTn id="82" dur="2" fill="hold">
                                          <p:stCondLst>
                                            <p:cond delay="180"/>
                                          </p:stCondLst>
                                        </p:cTn>
                                        <p:tgtEl>
                                          <p:spTgt spid="10"/>
                                        </p:tgtEl>
                                        <p:attrNameLst>
                                          <p:attrName>r</p:attrName>
                                        </p:attrNameLst>
                                      </p:cBhvr>
                                    </p:animRot>
                                    <p:animRot by="-240000">
                                      <p:cBhvr>
                                        <p:cTn id="83" dur="2" fill="hold">
                                          <p:stCondLst>
                                            <p:cond delay="271"/>
                                          </p:stCondLst>
                                        </p:cTn>
                                        <p:tgtEl>
                                          <p:spTgt spid="10"/>
                                        </p:tgtEl>
                                        <p:attrNameLst>
                                          <p:attrName>r</p:attrName>
                                        </p:attrNameLst>
                                      </p:cBhvr>
                                    </p:animRot>
                                    <p:animRot by="120000">
                                      <p:cBhvr>
                                        <p:cTn id="84" dur="2" fill="hold">
                                          <p:stCondLst>
                                            <p:cond delay="499"/>
                                          </p:stCondLst>
                                        </p:cTn>
                                        <p:tgtEl>
                                          <p:spTgt spid="10"/>
                                        </p:tgtEl>
                                        <p:attrNameLst>
                                          <p:attrName>r</p:attrName>
                                        </p:attrNameLst>
                                      </p:cBhvr>
                                    </p:animRot>
                                  </p:childTnLst>
                                </p:cTn>
                              </p:par>
                              <p:par>
                                <p:cTn id="85" presetID="32" presetClass="emph" presetSubtype="0" fill="hold" grpId="1" nodeType="withEffect">
                                  <p:stCondLst>
                                    <p:cond delay="0"/>
                                  </p:stCondLst>
                                  <p:iterate type="lt">
                                    <p:tmPct val="0"/>
                                  </p:iterate>
                                  <p:childTnLst>
                                    <p:animRot by="120000">
                                      <p:cBhvr>
                                        <p:cTn id="86" dur="1" fill="hold">
                                          <p:stCondLst>
                                            <p:cond delay="0"/>
                                          </p:stCondLst>
                                        </p:cTn>
                                        <p:tgtEl>
                                          <p:spTgt spid="11"/>
                                        </p:tgtEl>
                                        <p:attrNameLst>
                                          <p:attrName>r</p:attrName>
                                        </p:attrNameLst>
                                      </p:cBhvr>
                                    </p:animRot>
                                    <p:animRot by="-240000">
                                      <p:cBhvr>
                                        <p:cTn id="87" dur="2" fill="hold">
                                          <p:stCondLst>
                                            <p:cond delay="90"/>
                                          </p:stCondLst>
                                        </p:cTn>
                                        <p:tgtEl>
                                          <p:spTgt spid="11"/>
                                        </p:tgtEl>
                                        <p:attrNameLst>
                                          <p:attrName>r</p:attrName>
                                        </p:attrNameLst>
                                      </p:cBhvr>
                                    </p:animRot>
                                    <p:animRot by="240000">
                                      <p:cBhvr>
                                        <p:cTn id="88" dur="2" fill="hold">
                                          <p:stCondLst>
                                            <p:cond delay="180"/>
                                          </p:stCondLst>
                                        </p:cTn>
                                        <p:tgtEl>
                                          <p:spTgt spid="11"/>
                                        </p:tgtEl>
                                        <p:attrNameLst>
                                          <p:attrName>r</p:attrName>
                                        </p:attrNameLst>
                                      </p:cBhvr>
                                    </p:animRot>
                                    <p:animRot by="-240000">
                                      <p:cBhvr>
                                        <p:cTn id="89" dur="2" fill="hold">
                                          <p:stCondLst>
                                            <p:cond delay="271"/>
                                          </p:stCondLst>
                                        </p:cTn>
                                        <p:tgtEl>
                                          <p:spTgt spid="11"/>
                                        </p:tgtEl>
                                        <p:attrNameLst>
                                          <p:attrName>r</p:attrName>
                                        </p:attrNameLst>
                                      </p:cBhvr>
                                    </p:animRot>
                                    <p:animRot by="120000">
                                      <p:cBhvr>
                                        <p:cTn id="90" dur="2" fill="hold">
                                          <p:stCondLst>
                                            <p:cond delay="499"/>
                                          </p:stCondLst>
                                        </p:cTn>
                                        <p:tgtEl>
                                          <p:spTgt spid="11"/>
                                        </p:tgtEl>
                                        <p:attrNameLst>
                                          <p:attrName>r</p:attrName>
                                        </p:attrNameLst>
                                      </p:cBhvr>
                                    </p:animRot>
                                  </p:childTnLst>
                                </p:cTn>
                              </p:par>
                              <p:par>
                                <p:cTn id="91" presetID="32" presetClass="emph" presetSubtype="0" fill="hold" grpId="1" nodeType="withEffect">
                                  <p:stCondLst>
                                    <p:cond delay="0"/>
                                  </p:stCondLst>
                                  <p:iterate type="lt">
                                    <p:tmPct val="0"/>
                                  </p:iterate>
                                  <p:childTnLst>
                                    <p:animRot by="120000">
                                      <p:cBhvr>
                                        <p:cTn id="92" dur="1" fill="hold">
                                          <p:stCondLst>
                                            <p:cond delay="0"/>
                                          </p:stCondLst>
                                        </p:cTn>
                                        <p:tgtEl>
                                          <p:spTgt spid="12"/>
                                        </p:tgtEl>
                                        <p:attrNameLst>
                                          <p:attrName>r</p:attrName>
                                        </p:attrNameLst>
                                      </p:cBhvr>
                                    </p:animRot>
                                    <p:animRot by="-240000">
                                      <p:cBhvr>
                                        <p:cTn id="93" dur="2" fill="hold">
                                          <p:stCondLst>
                                            <p:cond delay="90"/>
                                          </p:stCondLst>
                                        </p:cTn>
                                        <p:tgtEl>
                                          <p:spTgt spid="12"/>
                                        </p:tgtEl>
                                        <p:attrNameLst>
                                          <p:attrName>r</p:attrName>
                                        </p:attrNameLst>
                                      </p:cBhvr>
                                    </p:animRot>
                                    <p:animRot by="240000">
                                      <p:cBhvr>
                                        <p:cTn id="94" dur="2" fill="hold">
                                          <p:stCondLst>
                                            <p:cond delay="180"/>
                                          </p:stCondLst>
                                        </p:cTn>
                                        <p:tgtEl>
                                          <p:spTgt spid="12"/>
                                        </p:tgtEl>
                                        <p:attrNameLst>
                                          <p:attrName>r</p:attrName>
                                        </p:attrNameLst>
                                      </p:cBhvr>
                                    </p:animRot>
                                    <p:animRot by="-240000">
                                      <p:cBhvr>
                                        <p:cTn id="95" dur="2" fill="hold">
                                          <p:stCondLst>
                                            <p:cond delay="271"/>
                                          </p:stCondLst>
                                        </p:cTn>
                                        <p:tgtEl>
                                          <p:spTgt spid="12"/>
                                        </p:tgtEl>
                                        <p:attrNameLst>
                                          <p:attrName>r</p:attrName>
                                        </p:attrNameLst>
                                      </p:cBhvr>
                                    </p:animRot>
                                    <p:animRot by="120000">
                                      <p:cBhvr>
                                        <p:cTn id="96" dur="2" fill="hold">
                                          <p:stCondLst>
                                            <p:cond delay="499"/>
                                          </p:stCondLst>
                                        </p:cTn>
                                        <p:tgtEl>
                                          <p:spTgt spid="12"/>
                                        </p:tgtEl>
                                        <p:attrNameLst>
                                          <p:attrName>r</p:attrName>
                                        </p:attrNameLst>
                                      </p:cBhvr>
                                    </p:animRot>
                                  </p:childTnLst>
                                </p:cTn>
                              </p:par>
                              <p:par>
                                <p:cTn id="97" presetID="32" presetClass="emph" presetSubtype="0" fill="hold" grpId="1" nodeType="withEffect">
                                  <p:stCondLst>
                                    <p:cond delay="0"/>
                                  </p:stCondLst>
                                  <p:iterate type="lt">
                                    <p:tmPct val="0"/>
                                  </p:iterate>
                                  <p:childTnLst>
                                    <p:animRot by="120000">
                                      <p:cBhvr>
                                        <p:cTn id="98" dur="1" fill="hold">
                                          <p:stCondLst>
                                            <p:cond delay="0"/>
                                          </p:stCondLst>
                                        </p:cTn>
                                        <p:tgtEl>
                                          <p:spTgt spid="13"/>
                                        </p:tgtEl>
                                        <p:attrNameLst>
                                          <p:attrName>r</p:attrName>
                                        </p:attrNameLst>
                                      </p:cBhvr>
                                    </p:animRot>
                                    <p:animRot by="-240000">
                                      <p:cBhvr>
                                        <p:cTn id="99" dur="2" fill="hold">
                                          <p:stCondLst>
                                            <p:cond delay="90"/>
                                          </p:stCondLst>
                                        </p:cTn>
                                        <p:tgtEl>
                                          <p:spTgt spid="13"/>
                                        </p:tgtEl>
                                        <p:attrNameLst>
                                          <p:attrName>r</p:attrName>
                                        </p:attrNameLst>
                                      </p:cBhvr>
                                    </p:animRot>
                                    <p:animRot by="240000">
                                      <p:cBhvr>
                                        <p:cTn id="100" dur="2" fill="hold">
                                          <p:stCondLst>
                                            <p:cond delay="180"/>
                                          </p:stCondLst>
                                        </p:cTn>
                                        <p:tgtEl>
                                          <p:spTgt spid="13"/>
                                        </p:tgtEl>
                                        <p:attrNameLst>
                                          <p:attrName>r</p:attrName>
                                        </p:attrNameLst>
                                      </p:cBhvr>
                                    </p:animRot>
                                    <p:animRot by="-240000">
                                      <p:cBhvr>
                                        <p:cTn id="101" dur="2" fill="hold">
                                          <p:stCondLst>
                                            <p:cond delay="271"/>
                                          </p:stCondLst>
                                        </p:cTn>
                                        <p:tgtEl>
                                          <p:spTgt spid="13"/>
                                        </p:tgtEl>
                                        <p:attrNameLst>
                                          <p:attrName>r</p:attrName>
                                        </p:attrNameLst>
                                      </p:cBhvr>
                                    </p:animRot>
                                    <p:animRot by="120000">
                                      <p:cBhvr>
                                        <p:cTn id="102" dur="2" fill="hold">
                                          <p:stCondLst>
                                            <p:cond delay="499"/>
                                          </p:stCondLst>
                                        </p:cTn>
                                        <p:tgtEl>
                                          <p:spTgt spid="13"/>
                                        </p:tgtEl>
                                        <p:attrNameLst>
                                          <p:attrName>r</p:attrName>
                                        </p:attrNameLst>
                                      </p:cBhvr>
                                    </p:animRot>
                                  </p:childTnLst>
                                </p:cTn>
                              </p:par>
                              <p:par>
                                <p:cTn id="103" presetID="32" presetClass="emph" presetSubtype="0" fill="hold" grpId="1" nodeType="withEffect">
                                  <p:stCondLst>
                                    <p:cond delay="0"/>
                                  </p:stCondLst>
                                  <p:iterate type="lt">
                                    <p:tmPct val="0"/>
                                  </p:iterate>
                                  <p:childTnLst>
                                    <p:animRot by="120000">
                                      <p:cBhvr>
                                        <p:cTn id="104" dur="1" fill="hold">
                                          <p:stCondLst>
                                            <p:cond delay="0"/>
                                          </p:stCondLst>
                                        </p:cTn>
                                        <p:tgtEl>
                                          <p:spTgt spid="14"/>
                                        </p:tgtEl>
                                        <p:attrNameLst>
                                          <p:attrName>r</p:attrName>
                                        </p:attrNameLst>
                                      </p:cBhvr>
                                    </p:animRot>
                                    <p:animRot by="-240000">
                                      <p:cBhvr>
                                        <p:cTn id="105" dur="2" fill="hold">
                                          <p:stCondLst>
                                            <p:cond delay="90"/>
                                          </p:stCondLst>
                                        </p:cTn>
                                        <p:tgtEl>
                                          <p:spTgt spid="14"/>
                                        </p:tgtEl>
                                        <p:attrNameLst>
                                          <p:attrName>r</p:attrName>
                                        </p:attrNameLst>
                                      </p:cBhvr>
                                    </p:animRot>
                                    <p:animRot by="240000">
                                      <p:cBhvr>
                                        <p:cTn id="106" dur="2" fill="hold">
                                          <p:stCondLst>
                                            <p:cond delay="180"/>
                                          </p:stCondLst>
                                        </p:cTn>
                                        <p:tgtEl>
                                          <p:spTgt spid="14"/>
                                        </p:tgtEl>
                                        <p:attrNameLst>
                                          <p:attrName>r</p:attrName>
                                        </p:attrNameLst>
                                      </p:cBhvr>
                                    </p:animRot>
                                    <p:animRot by="-240000">
                                      <p:cBhvr>
                                        <p:cTn id="107" dur="2" fill="hold">
                                          <p:stCondLst>
                                            <p:cond delay="271"/>
                                          </p:stCondLst>
                                        </p:cTn>
                                        <p:tgtEl>
                                          <p:spTgt spid="14"/>
                                        </p:tgtEl>
                                        <p:attrNameLst>
                                          <p:attrName>r</p:attrName>
                                        </p:attrNameLst>
                                      </p:cBhvr>
                                    </p:animRot>
                                    <p:animRot by="120000">
                                      <p:cBhvr>
                                        <p:cTn id="108" dur="2" fill="hold">
                                          <p:stCondLst>
                                            <p:cond delay="499"/>
                                          </p:stCondLst>
                                        </p:cTn>
                                        <p:tgtEl>
                                          <p:spTgt spid="14"/>
                                        </p:tgtEl>
                                        <p:attrNameLst>
                                          <p:attrName>r</p:attrName>
                                        </p:attrNameLst>
                                      </p:cBhvr>
                                    </p:animRot>
                                  </p:childTnLst>
                                </p:cTn>
                              </p:par>
                              <p:par>
                                <p:cTn id="109" presetID="32" presetClass="emph" presetSubtype="0" fill="hold" grpId="1" nodeType="withEffect">
                                  <p:stCondLst>
                                    <p:cond delay="0"/>
                                  </p:stCondLst>
                                  <p:iterate type="lt">
                                    <p:tmPct val="0"/>
                                  </p:iterate>
                                  <p:childTnLst>
                                    <p:animRot by="120000">
                                      <p:cBhvr>
                                        <p:cTn id="110" dur="1" fill="hold">
                                          <p:stCondLst>
                                            <p:cond delay="0"/>
                                          </p:stCondLst>
                                        </p:cTn>
                                        <p:tgtEl>
                                          <p:spTgt spid="15"/>
                                        </p:tgtEl>
                                        <p:attrNameLst>
                                          <p:attrName>r</p:attrName>
                                        </p:attrNameLst>
                                      </p:cBhvr>
                                    </p:animRot>
                                    <p:animRot by="-240000">
                                      <p:cBhvr>
                                        <p:cTn id="111" dur="2" fill="hold">
                                          <p:stCondLst>
                                            <p:cond delay="90"/>
                                          </p:stCondLst>
                                        </p:cTn>
                                        <p:tgtEl>
                                          <p:spTgt spid="15"/>
                                        </p:tgtEl>
                                        <p:attrNameLst>
                                          <p:attrName>r</p:attrName>
                                        </p:attrNameLst>
                                      </p:cBhvr>
                                    </p:animRot>
                                    <p:animRot by="240000">
                                      <p:cBhvr>
                                        <p:cTn id="112" dur="2" fill="hold">
                                          <p:stCondLst>
                                            <p:cond delay="180"/>
                                          </p:stCondLst>
                                        </p:cTn>
                                        <p:tgtEl>
                                          <p:spTgt spid="15"/>
                                        </p:tgtEl>
                                        <p:attrNameLst>
                                          <p:attrName>r</p:attrName>
                                        </p:attrNameLst>
                                      </p:cBhvr>
                                    </p:animRot>
                                    <p:animRot by="-240000">
                                      <p:cBhvr>
                                        <p:cTn id="113" dur="2" fill="hold">
                                          <p:stCondLst>
                                            <p:cond delay="271"/>
                                          </p:stCondLst>
                                        </p:cTn>
                                        <p:tgtEl>
                                          <p:spTgt spid="15"/>
                                        </p:tgtEl>
                                        <p:attrNameLst>
                                          <p:attrName>r</p:attrName>
                                        </p:attrNameLst>
                                      </p:cBhvr>
                                    </p:animRot>
                                    <p:animRot by="120000">
                                      <p:cBhvr>
                                        <p:cTn id="114" dur="2" fill="hold">
                                          <p:stCondLst>
                                            <p:cond delay="499"/>
                                          </p:stCondLst>
                                        </p:cTn>
                                        <p:tgtEl>
                                          <p:spTgt spid="15"/>
                                        </p:tgtEl>
                                        <p:attrNameLst>
                                          <p:attrName>r</p:attrName>
                                        </p:attrNameLst>
                                      </p:cBhvr>
                                    </p:animRot>
                                  </p:childTnLst>
                                </p:cTn>
                              </p:par>
                              <p:par>
                                <p:cTn id="115" presetID="2" presetClass="entr" presetSubtype="9" fill="hold" nodeType="with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additive="base">
                                        <p:cTn id="117" dur="500" fill="hold"/>
                                        <p:tgtEl>
                                          <p:spTgt spid="30"/>
                                        </p:tgtEl>
                                        <p:attrNameLst>
                                          <p:attrName>ppt_x</p:attrName>
                                        </p:attrNameLst>
                                      </p:cBhvr>
                                      <p:tavLst>
                                        <p:tav tm="0">
                                          <p:val>
                                            <p:strVal val="0-#ppt_w/2"/>
                                          </p:val>
                                        </p:tav>
                                        <p:tav tm="100000">
                                          <p:val>
                                            <p:strVal val="#ppt_x"/>
                                          </p:val>
                                        </p:tav>
                                      </p:tavLst>
                                    </p:anim>
                                    <p:anim calcmode="lin" valueType="num">
                                      <p:cBhvr additive="base">
                                        <p:cTn id="118" dur="500" fill="hold"/>
                                        <p:tgtEl>
                                          <p:spTgt spid="30"/>
                                        </p:tgtEl>
                                        <p:attrNameLst>
                                          <p:attrName>ppt_y</p:attrName>
                                        </p:attrNameLst>
                                      </p:cBhvr>
                                      <p:tavLst>
                                        <p:tav tm="0">
                                          <p:val>
                                            <p:strVal val="0-#ppt_h/2"/>
                                          </p:val>
                                        </p:tav>
                                        <p:tav tm="100000">
                                          <p:val>
                                            <p:strVal val="#ppt_y"/>
                                          </p:val>
                                        </p:tav>
                                      </p:tavLst>
                                    </p:anim>
                                  </p:childTnLst>
                                </p:cTn>
                              </p:par>
                              <p:par>
                                <p:cTn id="119" presetID="2" presetClass="entr" presetSubtype="12" fill="hold" nodeType="withEffect">
                                  <p:stCondLst>
                                    <p:cond delay="0"/>
                                  </p:stCondLst>
                                  <p:childTnLst>
                                    <p:set>
                                      <p:cBhvr>
                                        <p:cTn id="120" dur="1" fill="hold">
                                          <p:stCondLst>
                                            <p:cond delay="0"/>
                                          </p:stCondLst>
                                        </p:cTn>
                                        <p:tgtEl>
                                          <p:spTgt spid="37"/>
                                        </p:tgtEl>
                                        <p:attrNameLst>
                                          <p:attrName>style.visibility</p:attrName>
                                        </p:attrNameLst>
                                      </p:cBhvr>
                                      <p:to>
                                        <p:strVal val="visible"/>
                                      </p:to>
                                    </p:set>
                                    <p:anim calcmode="lin" valueType="num">
                                      <p:cBhvr additive="base">
                                        <p:cTn id="121" dur="500" fill="hold"/>
                                        <p:tgtEl>
                                          <p:spTgt spid="37"/>
                                        </p:tgtEl>
                                        <p:attrNameLst>
                                          <p:attrName>ppt_x</p:attrName>
                                        </p:attrNameLst>
                                      </p:cBhvr>
                                      <p:tavLst>
                                        <p:tav tm="0">
                                          <p:val>
                                            <p:strVal val="0-#ppt_w/2"/>
                                          </p:val>
                                        </p:tav>
                                        <p:tav tm="100000">
                                          <p:val>
                                            <p:strVal val="#ppt_x"/>
                                          </p:val>
                                        </p:tav>
                                      </p:tavLst>
                                    </p:anim>
                                    <p:anim calcmode="lin" valueType="num">
                                      <p:cBhvr additive="base">
                                        <p:cTn id="122" dur="500" fill="hold"/>
                                        <p:tgtEl>
                                          <p:spTgt spid="37"/>
                                        </p:tgtEl>
                                        <p:attrNameLst>
                                          <p:attrName>ppt_y</p:attrName>
                                        </p:attrNameLst>
                                      </p:cBhvr>
                                      <p:tavLst>
                                        <p:tav tm="0">
                                          <p:val>
                                            <p:strVal val="1+#ppt_h/2"/>
                                          </p:val>
                                        </p:tav>
                                        <p:tav tm="100000">
                                          <p:val>
                                            <p:strVal val="#ppt_y"/>
                                          </p:val>
                                        </p:tav>
                                      </p:tavLst>
                                    </p:anim>
                                  </p:childTnLst>
                                </p:cTn>
                              </p:par>
                              <p:par>
                                <p:cTn id="123" presetID="2" presetClass="entr" presetSubtype="1" fill="hold" nodeType="withEffect">
                                  <p:stCondLst>
                                    <p:cond delay="0"/>
                                  </p:stCondLst>
                                  <p:childTnLst>
                                    <p:set>
                                      <p:cBhvr>
                                        <p:cTn id="124" dur="1" fill="hold">
                                          <p:stCondLst>
                                            <p:cond delay="0"/>
                                          </p:stCondLst>
                                        </p:cTn>
                                        <p:tgtEl>
                                          <p:spTgt spid="46"/>
                                        </p:tgtEl>
                                        <p:attrNameLst>
                                          <p:attrName>style.visibility</p:attrName>
                                        </p:attrNameLst>
                                      </p:cBhvr>
                                      <p:to>
                                        <p:strVal val="visible"/>
                                      </p:to>
                                    </p:set>
                                    <p:anim calcmode="lin" valueType="num">
                                      <p:cBhvr additive="base">
                                        <p:cTn id="125" dur="500" fill="hold"/>
                                        <p:tgtEl>
                                          <p:spTgt spid="46"/>
                                        </p:tgtEl>
                                        <p:attrNameLst>
                                          <p:attrName>ppt_x</p:attrName>
                                        </p:attrNameLst>
                                      </p:cBhvr>
                                      <p:tavLst>
                                        <p:tav tm="0">
                                          <p:val>
                                            <p:strVal val="#ppt_x"/>
                                          </p:val>
                                        </p:tav>
                                        <p:tav tm="100000">
                                          <p:val>
                                            <p:strVal val="#ppt_x"/>
                                          </p:val>
                                        </p:tav>
                                      </p:tavLst>
                                    </p:anim>
                                    <p:anim calcmode="lin" valueType="num">
                                      <p:cBhvr additive="base">
                                        <p:cTn id="126" dur="500" fill="hold"/>
                                        <p:tgtEl>
                                          <p:spTgt spid="46"/>
                                        </p:tgtEl>
                                        <p:attrNameLst>
                                          <p:attrName>ppt_y</p:attrName>
                                        </p:attrNameLst>
                                      </p:cBhvr>
                                      <p:tavLst>
                                        <p:tav tm="0">
                                          <p:val>
                                            <p:strVal val="0-#ppt_h/2"/>
                                          </p:val>
                                        </p:tav>
                                        <p:tav tm="100000">
                                          <p:val>
                                            <p:strVal val="#ppt_y"/>
                                          </p:val>
                                        </p:tav>
                                      </p:tavLst>
                                    </p:anim>
                                  </p:childTnLst>
                                </p:cTn>
                              </p:par>
                              <p:par>
                                <p:cTn id="127" presetID="2" presetClass="entr" presetSubtype="3" fill="hold" nodeType="withEffect">
                                  <p:stCondLst>
                                    <p:cond delay="0"/>
                                  </p:stCondLst>
                                  <p:childTnLst>
                                    <p:set>
                                      <p:cBhvr>
                                        <p:cTn id="128" dur="1" fill="hold">
                                          <p:stCondLst>
                                            <p:cond delay="0"/>
                                          </p:stCondLst>
                                        </p:cTn>
                                        <p:tgtEl>
                                          <p:spTgt spid="40"/>
                                        </p:tgtEl>
                                        <p:attrNameLst>
                                          <p:attrName>style.visibility</p:attrName>
                                        </p:attrNameLst>
                                      </p:cBhvr>
                                      <p:to>
                                        <p:strVal val="visible"/>
                                      </p:to>
                                    </p:set>
                                    <p:anim calcmode="lin" valueType="num">
                                      <p:cBhvr additive="base">
                                        <p:cTn id="129" dur="500" fill="hold"/>
                                        <p:tgtEl>
                                          <p:spTgt spid="40"/>
                                        </p:tgtEl>
                                        <p:attrNameLst>
                                          <p:attrName>ppt_x</p:attrName>
                                        </p:attrNameLst>
                                      </p:cBhvr>
                                      <p:tavLst>
                                        <p:tav tm="0">
                                          <p:val>
                                            <p:strVal val="1+#ppt_w/2"/>
                                          </p:val>
                                        </p:tav>
                                        <p:tav tm="100000">
                                          <p:val>
                                            <p:strVal val="#ppt_x"/>
                                          </p:val>
                                        </p:tav>
                                      </p:tavLst>
                                    </p:anim>
                                    <p:anim calcmode="lin" valueType="num">
                                      <p:cBhvr additive="base">
                                        <p:cTn id="130" dur="500" fill="hold"/>
                                        <p:tgtEl>
                                          <p:spTgt spid="40"/>
                                        </p:tgtEl>
                                        <p:attrNameLst>
                                          <p:attrName>ppt_y</p:attrName>
                                        </p:attrNameLst>
                                      </p:cBhvr>
                                      <p:tavLst>
                                        <p:tav tm="0">
                                          <p:val>
                                            <p:strVal val="0-#ppt_h/2"/>
                                          </p:val>
                                        </p:tav>
                                        <p:tav tm="100000">
                                          <p:val>
                                            <p:strVal val="#ppt_y"/>
                                          </p:val>
                                        </p:tav>
                                      </p:tavLst>
                                    </p:anim>
                                  </p:childTnLst>
                                </p:cTn>
                              </p:par>
                              <p:par>
                                <p:cTn id="131" presetID="2" presetClass="entr" presetSubtype="6" fill="hold" nodeType="withEffect">
                                  <p:stCondLst>
                                    <p:cond delay="0"/>
                                  </p:stCondLst>
                                  <p:childTnLst>
                                    <p:set>
                                      <p:cBhvr>
                                        <p:cTn id="132" dur="1" fill="hold">
                                          <p:stCondLst>
                                            <p:cond delay="0"/>
                                          </p:stCondLst>
                                        </p:cTn>
                                        <p:tgtEl>
                                          <p:spTgt spid="34"/>
                                        </p:tgtEl>
                                        <p:attrNameLst>
                                          <p:attrName>style.visibility</p:attrName>
                                        </p:attrNameLst>
                                      </p:cBhvr>
                                      <p:to>
                                        <p:strVal val="visible"/>
                                      </p:to>
                                    </p:set>
                                    <p:anim calcmode="lin" valueType="num">
                                      <p:cBhvr additive="base">
                                        <p:cTn id="133" dur="500" fill="hold"/>
                                        <p:tgtEl>
                                          <p:spTgt spid="34"/>
                                        </p:tgtEl>
                                        <p:attrNameLst>
                                          <p:attrName>ppt_x</p:attrName>
                                        </p:attrNameLst>
                                      </p:cBhvr>
                                      <p:tavLst>
                                        <p:tav tm="0">
                                          <p:val>
                                            <p:strVal val="1+#ppt_w/2"/>
                                          </p:val>
                                        </p:tav>
                                        <p:tav tm="100000">
                                          <p:val>
                                            <p:strVal val="#ppt_x"/>
                                          </p:val>
                                        </p:tav>
                                      </p:tavLst>
                                    </p:anim>
                                    <p:anim calcmode="lin" valueType="num">
                                      <p:cBhvr additive="base">
                                        <p:cTn id="134" dur="500" fill="hold"/>
                                        <p:tgtEl>
                                          <p:spTgt spid="34"/>
                                        </p:tgtEl>
                                        <p:attrNameLst>
                                          <p:attrName>ppt_y</p:attrName>
                                        </p:attrNameLst>
                                      </p:cBhvr>
                                      <p:tavLst>
                                        <p:tav tm="0">
                                          <p:val>
                                            <p:strVal val="1+#ppt_h/2"/>
                                          </p:val>
                                        </p:tav>
                                        <p:tav tm="100000">
                                          <p:val>
                                            <p:strVal val="#ppt_y"/>
                                          </p:val>
                                        </p:tav>
                                      </p:tavLst>
                                    </p:anim>
                                  </p:childTnLst>
                                </p:cTn>
                              </p:par>
                              <p:par>
                                <p:cTn id="135" presetID="2" presetClass="entr" presetSubtype="6" fill="hold" nodeType="withEffect">
                                  <p:stCondLst>
                                    <p:cond delay="0"/>
                                  </p:stCondLst>
                                  <p:childTnLst>
                                    <p:set>
                                      <p:cBhvr>
                                        <p:cTn id="136" dur="1" fill="hold">
                                          <p:stCondLst>
                                            <p:cond delay="0"/>
                                          </p:stCondLst>
                                        </p:cTn>
                                        <p:tgtEl>
                                          <p:spTgt spid="43"/>
                                        </p:tgtEl>
                                        <p:attrNameLst>
                                          <p:attrName>style.visibility</p:attrName>
                                        </p:attrNameLst>
                                      </p:cBhvr>
                                      <p:to>
                                        <p:strVal val="visible"/>
                                      </p:to>
                                    </p:set>
                                    <p:anim calcmode="lin" valueType="num">
                                      <p:cBhvr additive="base">
                                        <p:cTn id="137" dur="500" fill="hold"/>
                                        <p:tgtEl>
                                          <p:spTgt spid="43"/>
                                        </p:tgtEl>
                                        <p:attrNameLst>
                                          <p:attrName>ppt_x</p:attrName>
                                        </p:attrNameLst>
                                      </p:cBhvr>
                                      <p:tavLst>
                                        <p:tav tm="0">
                                          <p:val>
                                            <p:strVal val="1+#ppt_w/2"/>
                                          </p:val>
                                        </p:tav>
                                        <p:tav tm="100000">
                                          <p:val>
                                            <p:strVal val="#ppt_x"/>
                                          </p:val>
                                        </p:tav>
                                      </p:tavLst>
                                    </p:anim>
                                    <p:anim calcmode="lin" valueType="num">
                                      <p:cBhvr additive="base">
                                        <p:cTn id="138" dur="500" fill="hold"/>
                                        <p:tgtEl>
                                          <p:spTgt spid="43"/>
                                        </p:tgtEl>
                                        <p:attrNameLst>
                                          <p:attrName>ppt_y</p:attrName>
                                        </p:attrNameLst>
                                      </p:cBhvr>
                                      <p:tavLst>
                                        <p:tav tm="0">
                                          <p:val>
                                            <p:strVal val="1+#ppt_h/2"/>
                                          </p:val>
                                        </p:tav>
                                        <p:tav tm="100000">
                                          <p:val>
                                            <p:strVal val="#ppt_y"/>
                                          </p:val>
                                        </p:tav>
                                      </p:tavLst>
                                    </p:anim>
                                  </p:childTnLst>
                                </p:cTn>
                              </p:par>
                              <p:par>
                                <p:cTn id="139" presetID="2" presetClass="entr" presetSubtype="12" fill="hold" nodeType="withEffect">
                                  <p:stCondLst>
                                    <p:cond delay="0"/>
                                  </p:stCondLst>
                                  <p:childTnLst>
                                    <p:set>
                                      <p:cBhvr>
                                        <p:cTn id="140" dur="1" fill="hold">
                                          <p:stCondLst>
                                            <p:cond delay="0"/>
                                          </p:stCondLst>
                                        </p:cTn>
                                        <p:tgtEl>
                                          <p:spTgt spid="31"/>
                                        </p:tgtEl>
                                        <p:attrNameLst>
                                          <p:attrName>style.visibility</p:attrName>
                                        </p:attrNameLst>
                                      </p:cBhvr>
                                      <p:to>
                                        <p:strVal val="visible"/>
                                      </p:to>
                                    </p:set>
                                    <p:anim calcmode="lin" valueType="num">
                                      <p:cBhvr additive="base">
                                        <p:cTn id="141" dur="500" fill="hold"/>
                                        <p:tgtEl>
                                          <p:spTgt spid="31"/>
                                        </p:tgtEl>
                                        <p:attrNameLst>
                                          <p:attrName>ppt_x</p:attrName>
                                        </p:attrNameLst>
                                      </p:cBhvr>
                                      <p:tavLst>
                                        <p:tav tm="0">
                                          <p:val>
                                            <p:strVal val="0-#ppt_w/2"/>
                                          </p:val>
                                        </p:tav>
                                        <p:tav tm="100000">
                                          <p:val>
                                            <p:strVal val="#ppt_x"/>
                                          </p:val>
                                        </p:tav>
                                      </p:tavLst>
                                    </p:anim>
                                    <p:anim calcmode="lin" valueType="num">
                                      <p:cBhvr additive="base">
                                        <p:cTn id="142" dur="500" fill="hold"/>
                                        <p:tgtEl>
                                          <p:spTgt spid="31"/>
                                        </p:tgtEl>
                                        <p:attrNameLst>
                                          <p:attrName>ppt_y</p:attrName>
                                        </p:attrNameLst>
                                      </p:cBhvr>
                                      <p:tavLst>
                                        <p:tav tm="0">
                                          <p:val>
                                            <p:strVal val="1+#ppt_h/2"/>
                                          </p:val>
                                        </p:tav>
                                        <p:tav tm="100000">
                                          <p:val>
                                            <p:strVal val="#ppt_y"/>
                                          </p:val>
                                        </p:tav>
                                      </p:tavLst>
                                    </p:anim>
                                  </p:childTnLst>
                                </p:cTn>
                              </p:par>
                              <p:par>
                                <p:cTn id="143" presetID="26" presetClass="emph" presetSubtype="0" fill="hold" grpId="0" nodeType="withEffect">
                                  <p:stCondLst>
                                    <p:cond delay="0"/>
                                  </p:stCondLst>
                                  <p:childTnLst>
                                    <p:animEffect transition="out" filter="fade">
                                      <p:cBhvr>
                                        <p:cTn id="144" dur="500" tmFilter="0, 0; .2, .5; .8, .5; 1, 0"/>
                                        <p:tgtEl>
                                          <p:spTgt spid="17"/>
                                        </p:tgtEl>
                                      </p:cBhvr>
                                    </p:animEffect>
                                    <p:animScale>
                                      <p:cBhvr>
                                        <p:cTn id="145" dur="250" autoRev="1" fill="hold"/>
                                        <p:tgtEl>
                                          <p:spTgt spid="17"/>
                                        </p:tgtEl>
                                      </p:cBhvr>
                                      <p:by x="105000" y="105000"/>
                                    </p:animScale>
                                  </p:childTnLst>
                                </p:cTn>
                              </p:par>
                              <p:par>
                                <p:cTn id="146" presetID="26" presetClass="emph" presetSubtype="0" fill="hold" nodeType="withEffect">
                                  <p:stCondLst>
                                    <p:cond delay="0"/>
                                  </p:stCondLst>
                                  <p:childTnLst>
                                    <p:animEffect transition="out" filter="fade">
                                      <p:cBhvr>
                                        <p:cTn id="147" dur="500" tmFilter="0, 0; .2, .5; .8, .5; 1, 0"/>
                                        <p:tgtEl>
                                          <p:spTgt spid="19"/>
                                        </p:tgtEl>
                                      </p:cBhvr>
                                    </p:animEffect>
                                    <p:animScale>
                                      <p:cBhvr>
                                        <p:cTn id="148" dur="250" autoRev="1" fill="hold"/>
                                        <p:tgtEl>
                                          <p:spTgt spid="19"/>
                                        </p:tgtEl>
                                      </p:cBhvr>
                                      <p:by x="105000" y="105000"/>
                                    </p:animScale>
                                  </p:childTnLst>
                                </p:cTn>
                              </p:par>
                              <p:par>
                                <p:cTn id="149" presetID="26" presetClass="emph" presetSubtype="0" fill="hold" nodeType="withEffect">
                                  <p:stCondLst>
                                    <p:cond delay="0"/>
                                  </p:stCondLst>
                                  <p:childTnLst>
                                    <p:animEffect transition="out" filter="fade">
                                      <p:cBhvr>
                                        <p:cTn id="150" dur="500" tmFilter="0, 0; .2, .5; .8, .5; 1, 0"/>
                                        <p:tgtEl>
                                          <p:spTgt spid="22"/>
                                        </p:tgtEl>
                                      </p:cBhvr>
                                    </p:animEffect>
                                    <p:animScale>
                                      <p:cBhvr>
                                        <p:cTn id="151" dur="250" autoRev="1" fill="hold"/>
                                        <p:tgtEl>
                                          <p:spTgt spid="22"/>
                                        </p:tgtEl>
                                      </p:cBhvr>
                                      <p:by x="105000" y="105000"/>
                                    </p:animScale>
                                  </p:childTnLst>
                                </p:cTn>
                              </p:par>
                              <p:par>
                                <p:cTn id="152" presetID="26" presetClass="emph" presetSubtype="0" fill="hold" nodeType="withEffect">
                                  <p:stCondLst>
                                    <p:cond delay="0"/>
                                  </p:stCondLst>
                                  <p:childTnLst>
                                    <p:animEffect transition="out" filter="fade">
                                      <p:cBhvr>
                                        <p:cTn id="153" dur="500" tmFilter="0, 0; .2, .5; .8, .5; 1, 0"/>
                                        <p:tgtEl>
                                          <p:spTgt spid="25"/>
                                        </p:tgtEl>
                                      </p:cBhvr>
                                    </p:animEffect>
                                    <p:animScale>
                                      <p:cBhvr>
                                        <p:cTn id="154" dur="250" autoRev="1" fill="hold"/>
                                        <p:tgtEl>
                                          <p:spTgt spid="2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1279</TotalTime>
  <Words>2156</Words>
  <Application>Microsoft Office PowerPoint</Application>
  <PresentationFormat>Widescreen</PresentationFormat>
  <Paragraphs>288</Paragraphs>
  <Slides>19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Aptos</vt:lpstr>
      <vt:lpstr>Aptos Display</vt:lpstr>
      <vt:lpstr>Arial</vt:lpstr>
      <vt:lpstr>Roboto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MOBILE-ID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SỬ DUNG ỨNG DỤNG KÝ SỐ QUA VNeID TRONG TRƯỜNG HỌC</dc:title>
  <dc:creator>Quyên Lưu</dc:creator>
  <cp:lastModifiedBy>Quyên Lưu</cp:lastModifiedBy>
  <cp:revision>83</cp:revision>
  <dcterms:created xsi:type="dcterms:W3CDTF">2025-09-18T04:41:47Z</dcterms:created>
  <dcterms:modified xsi:type="dcterms:W3CDTF">2025-09-22T10:43:29Z</dcterms:modified>
</cp:coreProperties>
</file>